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sldIdLst>
    <p:sldId id="260" r:id="rId2"/>
    <p:sldId id="257" r:id="rId3"/>
    <p:sldId id="265" r:id="rId4"/>
    <p:sldId id="266" r:id="rId5"/>
    <p:sldId id="277" r:id="rId6"/>
    <p:sldId id="269" r:id="rId7"/>
    <p:sldId id="275" r:id="rId8"/>
    <p:sldId id="276" r:id="rId9"/>
    <p:sldId id="270" r:id="rId10"/>
    <p:sldId id="274" r:id="rId11"/>
    <p:sldId id="272" r:id="rId12"/>
    <p:sldId id="273" r:id="rId13"/>
    <p:sldId id="278" r:id="rId14"/>
    <p:sldId id="279" r:id="rId15"/>
    <p:sldId id="271" r:id="rId16"/>
    <p:sldId id="258" r:id="rId17"/>
    <p:sldId id="261" r:id="rId18"/>
    <p:sldId id="262" r:id="rId19"/>
    <p:sldId id="263" r:id="rId20"/>
    <p:sldId id="264" r:id="rId21"/>
    <p:sldId id="267" r:id="rId22"/>
    <p:sldId id="268" r:id="rId23"/>
    <p:sldId id="280" r:id="rId24"/>
    <p:sldId id="282" r:id="rId25"/>
    <p:sldId id="283" r:id="rId26"/>
    <p:sldId id="281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FFFFFF"/>
    <a:srgbClr val="BDD7EE"/>
    <a:srgbClr val="293DAD"/>
    <a:srgbClr val="3143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97" d="100"/>
          <a:sy n="97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49" y="1771843"/>
            <a:ext cx="8318705" cy="2387600"/>
          </a:xfrm>
        </p:spPr>
        <p:txBody>
          <a:bodyPr anchor="b">
            <a:normAutofit/>
          </a:bodyPr>
          <a:lstStyle>
            <a:lvl1pPr algn="l">
              <a:defRPr sz="5400" baseline="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 smtClean="0"/>
              <a:t>ОСНОВЫ ИНТЕЛЛЕКТУАЛЬНОЙ СОБСТВЕННОСТИ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49617" y="4794190"/>
            <a:ext cx="3565733" cy="796895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Информационный материал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408522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C6439AA3-244C-474C-97E0-4221AB68A3E5}" type="datetimeFigureOut">
              <a:rPr lang="ru-RU" smtClean="0"/>
              <a:pPr/>
              <a:t>06.10.2021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676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9AA3-244C-474C-97E0-4221AB68A3E5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032-D685-49F6-8935-38718760D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529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9AA3-244C-474C-97E0-4221AB68A3E5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032-D685-49F6-8935-38718760D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45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4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14396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 smtClean="0"/>
              <a:t>ОБЪЕКТЫ ПАТЕНТНОГО ПРАВА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29539" y="4997312"/>
            <a:ext cx="8387531" cy="1161692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Montserrat" panose="00000500000000000000" pitchFamily="2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ст. 1349 Гражданского Кодекса Российской Федерации (ГК РФ)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29540" y="1751189"/>
            <a:ext cx="8387531" cy="308307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Montserrat" panose="00000500000000000000" pitchFamily="2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b="0" i="0" dirty="0" smtClean="0">
                <a:solidFill>
                  <a:srgbClr val="000000"/>
                </a:solidFill>
                <a:effectLst/>
                <a:latin typeface="PT Sans"/>
              </a:rPr>
              <a:t>Результаты интеллектуальной деятельности 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PT Sans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PT Sans"/>
              </a:rPr>
              <a:t>в научно-технической сфере, отвечающие установленным требованиям к изобретениям и полезным моделям </a:t>
            </a:r>
          </a:p>
          <a:p>
            <a:pPr lvl="0"/>
            <a:r>
              <a:rPr lang="ru-RU" b="0" i="0" dirty="0" smtClean="0">
                <a:solidFill>
                  <a:srgbClr val="000000"/>
                </a:solidFill>
                <a:effectLst/>
                <a:latin typeface="PT Sans"/>
              </a:rPr>
              <a:t>Результаты интеллектуальной деятельности в сфере дизайна, отвечающие установленным требованиям к промышленным образцам</a:t>
            </a:r>
            <a:endParaRPr lang="en-US" dirty="0" smtClean="0"/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20021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4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69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Montserrat" panose="00000500000000000000" pitchFamily="2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1784" y="4894979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2" y="297236"/>
            <a:ext cx="341412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8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4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4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4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82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80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575" y="457200"/>
            <a:ext cx="2818443" cy="1600200"/>
          </a:xfrm>
        </p:spPr>
        <p:txBody>
          <a:bodyPr anchor="b"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Montserrat" panose="00000500000000000000" pitchFamily="2" charset="-52"/>
              </a:defRPr>
            </a:lvl1pPr>
            <a:lvl2pPr>
              <a:defRPr sz="2800">
                <a:latin typeface="Montserrat" panose="00000500000000000000" pitchFamily="2" charset="-52"/>
              </a:defRPr>
            </a:lvl2pPr>
            <a:lvl3pPr>
              <a:defRPr sz="2400">
                <a:latin typeface="Montserrat" panose="00000500000000000000" pitchFamily="2" charset="-52"/>
              </a:defRPr>
            </a:lvl3pPr>
            <a:lvl4pPr>
              <a:defRPr sz="2000">
                <a:latin typeface="Montserrat" panose="00000500000000000000" pitchFamily="2" charset="-52"/>
              </a:defRPr>
            </a:lvl4pPr>
            <a:lvl5pPr>
              <a:defRPr sz="2000">
                <a:latin typeface="Montserrat" panose="00000500000000000000" pitchFamily="2" charset="-5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575" y="2057400"/>
            <a:ext cx="2818444" cy="3811588"/>
          </a:xfr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2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3" y="109084"/>
            <a:ext cx="525398" cy="696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97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9AA3-244C-474C-97E0-4221AB68A3E5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032-D685-49F6-8935-38718760D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744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9AA3-244C-474C-97E0-4221AB68A3E5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8C032-D685-49F6-8935-38718760D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7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3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ОСНОВЫ ИНТЕЛЛЕКТУАЛЬНОЙ СОБСТВЕННОСТИ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Информационный материал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72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ЯВЛЯЮТСЯ ОБЪЕКТАМИ АВТОРСКИХ ПРАВ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>
          <a:xfrm>
            <a:off x="442454" y="1588137"/>
            <a:ext cx="8426244" cy="402608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smtClean="0"/>
              <a:t>идеи</a:t>
            </a:r>
            <a:r>
              <a:rPr lang="ru-RU" sz="1400" dirty="0"/>
              <a:t>, концепции, принципы, методы, процессы, системы, способы,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решения </a:t>
            </a:r>
            <a:r>
              <a:rPr lang="ru-RU" sz="1400" dirty="0"/>
              <a:t>технических, организационных или иных задач, открытия, факты,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языки </a:t>
            </a:r>
            <a:r>
              <a:rPr lang="ru-RU" sz="1400" dirty="0"/>
              <a:t>программирования, геологическую информацию о недрах.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smtClean="0"/>
              <a:t>официальные </a:t>
            </a:r>
            <a:r>
              <a:rPr lang="ru-RU" sz="1400" dirty="0"/>
              <a:t>документы государственных органов и органов местного самоуправления муниципальных образований, в том числе законы, другие нормативные акты, судебные решения, иные материалы законодательного, административного и судебного характера, официальные документы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международных </a:t>
            </a:r>
            <a:r>
              <a:rPr lang="ru-RU" sz="1400" dirty="0"/>
              <a:t>организаций, а также их официальные переводы;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smtClean="0"/>
              <a:t>государственные </a:t>
            </a:r>
            <a:r>
              <a:rPr lang="ru-RU" sz="1400" dirty="0"/>
              <a:t>символы и знаки (флаги, гербы, ордена, денежные знаки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 </a:t>
            </a:r>
            <a:r>
              <a:rPr lang="ru-RU" sz="1400" dirty="0"/>
              <a:t>тому подобное), а также символы и знаки муниципальных образований;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smtClean="0"/>
              <a:t>произведения </a:t>
            </a:r>
            <a:r>
              <a:rPr lang="ru-RU" sz="1400" dirty="0"/>
              <a:t>народного творчества (фольклор), не имеющие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конкретных </a:t>
            </a:r>
            <a:r>
              <a:rPr lang="ru-RU" sz="1400" dirty="0"/>
              <a:t>авторов;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smtClean="0"/>
              <a:t>сообщения </a:t>
            </a:r>
            <a:r>
              <a:rPr lang="ru-RU" sz="1400" dirty="0"/>
              <a:t>о событиях и фактах, имеющие исключительно информационный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характер </a:t>
            </a:r>
            <a:r>
              <a:rPr lang="ru-RU" sz="1400" dirty="0"/>
              <a:t>(сообщения о новостях дня, программы телепередач, расписания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движения </a:t>
            </a:r>
            <a:r>
              <a:rPr lang="ru-RU" sz="1400" dirty="0"/>
              <a:t>транспортных средств и тому подобное</a:t>
            </a:r>
            <a:r>
              <a:rPr lang="ru-RU" sz="1400" dirty="0" smtClean="0"/>
              <a:t>).</a:t>
            </a:r>
            <a:br>
              <a:rPr lang="ru-RU" sz="1400" dirty="0" smtClean="0"/>
            </a:br>
            <a:endParaRPr lang="ru-RU" sz="1400" b="1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0"/>
          </p:nvPr>
        </p:nvSpPr>
        <p:spPr>
          <a:xfrm>
            <a:off x="442454" y="5982581"/>
            <a:ext cx="1775496" cy="339561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Ст. 1259 ГК РФ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4228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ПРАВА, СМЕЖНЫЕ С АВТОРСКИМИ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>
          <a:xfrm>
            <a:off x="442452" y="1505967"/>
            <a:ext cx="8219767" cy="25842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/>
              <a:t>Интеллектуальные права </a:t>
            </a:r>
            <a:r>
              <a:rPr lang="ru-RU" sz="1400" dirty="0" smtClean="0"/>
              <a:t> </a:t>
            </a:r>
          </a:p>
          <a:p>
            <a:pPr marL="0" indent="0">
              <a:buNone/>
            </a:pPr>
            <a:r>
              <a:rPr lang="ru-RU" sz="1400" dirty="0" smtClean="0"/>
              <a:t>       на результаты </a:t>
            </a:r>
            <a:r>
              <a:rPr lang="ru-RU" sz="1400" dirty="0"/>
              <a:t>исполнительской деятельности (исполнения),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       на </a:t>
            </a:r>
            <a:r>
              <a:rPr lang="ru-RU" sz="1400" dirty="0"/>
              <a:t>фонограммы,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       на </a:t>
            </a:r>
            <a:r>
              <a:rPr lang="ru-RU" sz="1400" dirty="0"/>
              <a:t>сообщение в эфир или по кабелю радио- и телепередач (</a:t>
            </a:r>
            <a:r>
              <a:rPr lang="ru-RU" sz="1400" dirty="0" smtClean="0"/>
              <a:t>вещание</a:t>
            </a:r>
            <a:br>
              <a:rPr lang="ru-RU" sz="1400" dirty="0" smtClean="0"/>
            </a:br>
            <a:r>
              <a:rPr lang="ru-RU" sz="1400" dirty="0" smtClean="0"/>
              <a:t>       организаций </a:t>
            </a:r>
            <a:r>
              <a:rPr lang="ru-RU" sz="1400" dirty="0"/>
              <a:t>эфирного и кабельного вещания),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       на </a:t>
            </a:r>
            <a:r>
              <a:rPr lang="ru-RU" sz="1400" dirty="0"/>
              <a:t>содержание баз данных</a:t>
            </a:r>
            <a:r>
              <a:rPr lang="ru-RU" sz="1400" dirty="0" smtClean="0"/>
              <a:t>,</a:t>
            </a:r>
          </a:p>
          <a:p>
            <a:pPr marL="0" indent="0">
              <a:buNone/>
            </a:pPr>
            <a:r>
              <a:rPr lang="ru-RU" sz="1400" dirty="0" smtClean="0"/>
              <a:t>       а </a:t>
            </a:r>
            <a:r>
              <a:rPr lang="ru-RU" sz="1400" dirty="0"/>
              <a:t>также на произведения науки, литературы и искусства, </a:t>
            </a:r>
            <a:r>
              <a:rPr lang="ru-RU" sz="1400" dirty="0" smtClean="0"/>
              <a:t>впервые</a:t>
            </a:r>
            <a:br>
              <a:rPr lang="ru-RU" sz="1400" dirty="0" smtClean="0"/>
            </a:br>
            <a:r>
              <a:rPr lang="ru-RU" sz="1400" dirty="0" smtClean="0"/>
              <a:t>       обнародованные </a:t>
            </a:r>
            <a:r>
              <a:rPr lang="ru-RU" sz="1400" dirty="0"/>
              <a:t>после их перехода в общественное достояние,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являются </a:t>
            </a:r>
            <a:r>
              <a:rPr lang="ru-RU" sz="1400" dirty="0"/>
              <a:t>смежными с авторскими правами (</a:t>
            </a:r>
            <a:r>
              <a:rPr lang="ru-RU" sz="1400" b="1" dirty="0"/>
              <a:t>смежными правами</a:t>
            </a:r>
            <a:r>
              <a:rPr lang="ru-RU" sz="1400" dirty="0"/>
              <a:t>).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idx="10"/>
          </p:nvPr>
        </p:nvSpPr>
        <p:spPr>
          <a:xfrm>
            <a:off x="442452" y="5867481"/>
            <a:ext cx="1775496" cy="50214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Ст. 1303 ГК РФ</a:t>
            </a:r>
            <a:endParaRPr lang="ru-RU" sz="1400" dirty="0"/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442452" y="4225493"/>
            <a:ext cx="8219767" cy="1506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/>
              <a:t>Смежные права осуществляются </a:t>
            </a:r>
            <a:r>
              <a:rPr lang="ru-RU" sz="1400" b="1" dirty="0"/>
              <a:t>с соблюдением авторских п</a:t>
            </a:r>
            <a:r>
              <a:rPr lang="ru-RU" sz="1400" dirty="0"/>
              <a:t>рав на произведения науки, литературы и искусства, использованные при создании объектов смежных прав.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/>
              <a:t>Смежные права признаются и действуют </a:t>
            </a:r>
            <a:r>
              <a:rPr lang="ru-RU" sz="1400" b="1" dirty="0"/>
              <a:t>независимо</a:t>
            </a:r>
            <a:r>
              <a:rPr lang="ru-RU" sz="1400" dirty="0"/>
              <a:t> от наличия и действия авторских прав на такие произведения.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349106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ГОСУДАРСТВЕННАЯ РЕГИСТРАЦИЯ ПРОГРАММ ДЛЯ ЭВМ И БАЗ ДАННЫХ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976473" y="1922430"/>
            <a:ext cx="7191055" cy="4584804"/>
            <a:chOff x="915969" y="1676623"/>
            <a:chExt cx="7191055" cy="458480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969" y="1676623"/>
              <a:ext cx="3240000" cy="4584804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024" y="1676623"/>
              <a:ext cx="3240000" cy="4584804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8" name="Прямоугольник 7"/>
          <p:cNvSpPr/>
          <p:nvPr/>
        </p:nvSpPr>
        <p:spPr>
          <a:xfrm>
            <a:off x="476023" y="1432667"/>
            <a:ext cx="8490996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dirty="0">
                <a:latin typeface="Montserrat" panose="00000500000000000000" pitchFamily="2" charset="-52"/>
              </a:rPr>
              <a:t>В отношении программ для ЭВМ и баз данных возможна государственная </a:t>
            </a:r>
            <a:r>
              <a:rPr lang="ru-RU" sz="1400" dirty="0" smtClean="0">
                <a:latin typeface="Montserrat" panose="00000500000000000000" pitchFamily="2" charset="-52"/>
              </a:rPr>
              <a:t>регистрация</a:t>
            </a:r>
            <a:endParaRPr lang="ru-RU" sz="14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4669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ОТВЕТСТВЕННОСТЬ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>
          <a:xfrm>
            <a:off x="442452" y="1505967"/>
            <a:ext cx="8219767" cy="454087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600" dirty="0"/>
              <a:t>В случаях </a:t>
            </a:r>
            <a:r>
              <a:rPr lang="ru-RU" sz="1600" b="1" dirty="0"/>
              <a:t>нарушения исключительного права на произведение</a:t>
            </a:r>
            <a:r>
              <a:rPr lang="ru-RU" sz="1600" dirty="0"/>
              <a:t> автор или иной правообладатель наряду с использованием других применимых способов защиты и мер ответственности, </a:t>
            </a:r>
            <a:r>
              <a:rPr lang="ru-RU" sz="1600" dirty="0" smtClean="0"/>
              <a:t>вправе требовать </a:t>
            </a:r>
            <a:r>
              <a:rPr lang="ru-RU" sz="1600" dirty="0"/>
              <a:t>по своему выбору от нарушителя вместо возмещения убытков выплаты компенсации: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в размере от </a:t>
            </a:r>
            <a:r>
              <a:rPr lang="ru-RU" sz="1600" b="1" dirty="0"/>
              <a:t>десяти тысяч рублей до пяти миллионов рублей</a:t>
            </a:r>
            <a:r>
              <a:rPr lang="ru-RU" sz="1600" dirty="0"/>
              <a:t>, определяемом по усмотрению суда исходя из характера нарушения;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в </a:t>
            </a:r>
            <a:r>
              <a:rPr lang="ru-RU" sz="1600" dirty="0"/>
              <a:t>двукратном размере стоимости контрафактных экземпляров произведения;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в </a:t>
            </a:r>
            <a:r>
              <a:rPr lang="ru-RU" sz="1600" dirty="0"/>
              <a:t>двукратном размере стоимости права использования произведения, определяемой исходя из цены, которая при сравнимых обстоятельствах обычно взимается за правомерное использование произведения тем способом, который использовал нарушитель.</a:t>
            </a:r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0"/>
          </p:nvPr>
        </p:nvSpPr>
        <p:spPr>
          <a:xfrm>
            <a:off x="368484" y="5795769"/>
            <a:ext cx="1775496" cy="50214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Ст. 1301 ГК РФ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602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ОТВЕТСТВЕННОСТЬ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>
          <a:xfrm>
            <a:off x="226142" y="1386350"/>
            <a:ext cx="8642555" cy="514227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400" dirty="0" smtClean="0"/>
              <a:t>Допускается </a:t>
            </a:r>
            <a:r>
              <a:rPr lang="ru-RU" sz="1400" b="1" dirty="0"/>
              <a:t>свободное использование произведения </a:t>
            </a:r>
            <a:r>
              <a:rPr lang="ru-RU" sz="1400" dirty="0"/>
              <a:t>в информационных, научных, учебных или культурных целях без согласия правообладателя и без выплаты вознаграждения, но </a:t>
            </a:r>
            <a:r>
              <a:rPr lang="ru-RU" sz="1400" b="1" dirty="0"/>
              <a:t>с обязательным указанием имени автора и источника заимствования</a:t>
            </a:r>
            <a:r>
              <a:rPr lang="ru-RU" sz="1400" dirty="0"/>
              <a:t>, в частности: </a:t>
            </a:r>
            <a:endParaRPr lang="ru-RU" sz="1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 smtClean="0"/>
              <a:t>цитирование </a:t>
            </a:r>
            <a:r>
              <a:rPr lang="ru-RU" sz="1400" dirty="0"/>
              <a:t>в объеме, оправданном целью цитирования</a:t>
            </a:r>
            <a:r>
              <a:rPr lang="ru-RU" sz="1400" dirty="0" smtClean="0"/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 smtClean="0"/>
              <a:t>использование </a:t>
            </a:r>
            <a:r>
              <a:rPr lang="ru-RU" sz="1400" dirty="0"/>
              <a:t>в качестве иллюстраций в учебных целях в объеме, оправданном поставленной целью; </a:t>
            </a:r>
            <a:endParaRPr lang="ru-RU" sz="1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 smtClean="0"/>
              <a:t>воспроизведение </a:t>
            </a:r>
            <a:r>
              <a:rPr lang="ru-RU" sz="1400" dirty="0"/>
              <a:t>в периодическом печатном издании статей по текущим экономическим, политическим, социальным и религиозным вопросам, если это не было специально запрещено автором или иным правообладателем</a:t>
            </a:r>
            <a:r>
              <a:rPr lang="ru-RU" sz="1400" dirty="0" smtClean="0"/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 smtClean="0"/>
              <a:t>воспроизведение </a:t>
            </a:r>
            <a:r>
              <a:rPr lang="ru-RU" sz="1400" dirty="0"/>
              <a:t>в периодическом печатном издании публично произнесенных политических речей, обращений, докладов и аналогичных произведений в объеме, оправданном информационной целью</a:t>
            </a:r>
            <a:r>
              <a:rPr lang="ru-RU" sz="1400" dirty="0" smtClean="0"/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 smtClean="0"/>
              <a:t>воспроизведение </a:t>
            </a:r>
            <a:r>
              <a:rPr lang="ru-RU" sz="1400" dirty="0"/>
              <a:t>в обзорах текущих событий (средствами фотографии, </a:t>
            </a:r>
            <a:r>
              <a:rPr lang="ru-RU" sz="1400" dirty="0" smtClean="0"/>
              <a:t>кинематографии</a:t>
            </a:r>
            <a:r>
              <a:rPr lang="ru-RU" sz="1400" dirty="0"/>
              <a:t>, телевидения и радио) произведений, которые становятся увиденными или услышанными в ходе таких событий, в объеме, оправданном информационной целью</a:t>
            </a:r>
            <a:r>
              <a:rPr lang="ru-RU" sz="1400" dirty="0" smtClean="0"/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 smtClean="0"/>
              <a:t>публичное </a:t>
            </a:r>
            <a:r>
              <a:rPr lang="ru-RU" sz="1400" dirty="0"/>
              <a:t>живое исполнение произведения, осуществляемое без цели извлечения прибыли в образовательных организациях, медицинских организациях, организациях социального обслуживания и учреждениях уголовно-исполнительной системы работниками (сотрудниками) данных организаций</a:t>
            </a:r>
            <a:r>
              <a:rPr lang="ru-RU" sz="1400" dirty="0" smtClean="0"/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 smtClean="0"/>
              <a:t>запись </a:t>
            </a:r>
            <a:r>
              <a:rPr lang="ru-RU" sz="1400" dirty="0"/>
              <a:t>и доведение до всеобщего сведения авторефератов диссертаций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0"/>
          </p:nvPr>
        </p:nvSpPr>
        <p:spPr>
          <a:xfrm>
            <a:off x="7093201" y="6434865"/>
            <a:ext cx="1775496" cy="502140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/>
              <a:t>Ст. 1274 ГК РФ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675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ОБЪЕКТЫ ПАТЕНТНОГО ПРАВА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0"/>
          </p:nvPr>
        </p:nvSpPr>
        <p:spPr>
          <a:xfrm>
            <a:off x="329540" y="5121913"/>
            <a:ext cx="2493252" cy="56113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Ст. 1349 </a:t>
            </a:r>
            <a:r>
              <a:rPr lang="ru-RU" sz="2000" dirty="0" smtClean="0"/>
              <a:t>ГК РФ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>
          <a:xfrm>
            <a:off x="329540" y="1849509"/>
            <a:ext cx="8387531" cy="308307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Результаты </a:t>
            </a:r>
            <a:r>
              <a:rPr lang="ru-RU" sz="2000" dirty="0"/>
              <a:t>интеллектуальной деятельности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научно-технической сфере, отвечающие установленным </a:t>
            </a:r>
            <a:r>
              <a:rPr lang="ru-RU" sz="2000" dirty="0" smtClean="0"/>
              <a:t>требованиям </a:t>
            </a:r>
            <a:r>
              <a:rPr lang="ru-RU" sz="2000" dirty="0"/>
              <a:t>к </a:t>
            </a:r>
            <a:r>
              <a:rPr lang="ru-RU" sz="2000" b="1" dirty="0"/>
              <a:t>изобретениям</a:t>
            </a:r>
            <a:r>
              <a:rPr lang="ru-RU" sz="2000" dirty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b="1" dirty="0"/>
              <a:t>полезным </a:t>
            </a:r>
            <a:r>
              <a:rPr lang="ru-RU" sz="2000" b="1" dirty="0" smtClean="0"/>
              <a:t>моделям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Результаты </a:t>
            </a:r>
            <a:r>
              <a:rPr lang="ru-RU" sz="2000" dirty="0"/>
              <a:t>интеллектуальной деятельности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сфере дизайна, отвечающие установленным </a:t>
            </a:r>
            <a:r>
              <a:rPr lang="ru-RU" sz="2000" dirty="0" smtClean="0"/>
              <a:t>требованиям </a:t>
            </a:r>
            <a:r>
              <a:rPr lang="ru-RU" sz="2000" dirty="0"/>
              <a:t>к </a:t>
            </a:r>
            <a:r>
              <a:rPr lang="ru-RU" sz="2000" b="1" dirty="0"/>
              <a:t>промышленным </a:t>
            </a:r>
            <a:r>
              <a:rPr lang="ru-RU" sz="2000" b="1" dirty="0" smtClean="0"/>
              <a:t>образцам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8281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ОБЪЕКТЫ ПАТЕНТНОГО ПРАВА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7652" y="1868189"/>
            <a:ext cx="2880851" cy="39230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качестве изобретения охраняется </a:t>
            </a:r>
            <a:r>
              <a:rPr lang="ru-RU" sz="1400" b="1" dirty="0">
                <a:solidFill>
                  <a:schemeClr val="tx1"/>
                </a:solidFill>
                <a:latin typeface="Montserrat" panose="00000500000000000000" pitchFamily="2" charset="-52"/>
              </a:rPr>
              <a:t>техническое решение</a:t>
            </a: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 в любой области, </a:t>
            </a:r>
            <a:r>
              <a:rPr lang="ru-RU" sz="1400" b="1" dirty="0">
                <a:solidFill>
                  <a:schemeClr val="tx1"/>
                </a:solidFill>
                <a:latin typeface="Montserrat" panose="00000500000000000000" pitchFamily="2" charset="-52"/>
              </a:rPr>
              <a:t>относящееся к продукту </a:t>
            </a:r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</a:br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(</a:t>
            </a: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в частности, устройству, веществу, штамму микроорганизма, культуре клеток растений или животных) </a:t>
            </a:r>
            <a:r>
              <a:rPr lang="ru-RU" sz="1400" b="1" dirty="0">
                <a:solidFill>
                  <a:schemeClr val="tx1"/>
                </a:solidFill>
                <a:latin typeface="Montserrat" panose="00000500000000000000" pitchFamily="2" charset="-52"/>
              </a:rPr>
              <a:t>или способу </a:t>
            </a: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(процессу осуществления действий над материальным объектом с помощью материальных средств), в том числе к </a:t>
            </a:r>
            <a:r>
              <a:rPr lang="ru-RU" sz="1400" b="1" dirty="0">
                <a:solidFill>
                  <a:schemeClr val="tx1"/>
                </a:solidFill>
                <a:latin typeface="Montserrat" panose="00000500000000000000" pitchFamily="2" charset="-52"/>
              </a:rPr>
              <a:t>применению продукта или способа по определенному </a:t>
            </a:r>
            <a:r>
              <a:rPr lang="ru-RU" sz="1400" b="1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назначению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(</a:t>
            </a:r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Ст. </a:t>
            </a:r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1350 ГК РФ)</a:t>
            </a:r>
            <a:endParaRPr lang="ru-RU" sz="14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652" y="1499707"/>
            <a:ext cx="2880851" cy="368482"/>
          </a:xfrm>
          <a:prstGeom prst="rect">
            <a:avLst/>
          </a:prstGeom>
          <a:solidFill>
            <a:srgbClr val="314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Montserrat" panose="00000500000000000000" pitchFamily="2" charset="-52"/>
              </a:rPr>
              <a:t>ИЗОБРЕТЕНИЕ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16822" y="1868189"/>
            <a:ext cx="2880851" cy="3923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В качестве полезной модели охраняется </a:t>
            </a:r>
            <a:r>
              <a:rPr lang="ru-RU" sz="1400" b="1" dirty="0">
                <a:solidFill>
                  <a:schemeClr val="tx1"/>
                </a:solidFill>
                <a:latin typeface="Montserrat" panose="00000500000000000000" pitchFamily="2" charset="-52"/>
              </a:rPr>
              <a:t>техническое решение, относящееся к устройству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(</a:t>
            </a:r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Ст. </a:t>
            </a:r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1351 ГК РФ)</a:t>
            </a:r>
            <a:endParaRPr lang="ru-RU" sz="14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16822" y="1499707"/>
            <a:ext cx="2880851" cy="368482"/>
          </a:xfrm>
          <a:prstGeom prst="rect">
            <a:avLst/>
          </a:prstGeom>
          <a:solidFill>
            <a:srgbClr val="314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Montserrat" panose="00000500000000000000" pitchFamily="2" charset="-52"/>
              </a:rPr>
              <a:t>ПОЛЕЗНАЯ МОДЕЛЬ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95997" y="1863561"/>
            <a:ext cx="2880851" cy="39230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В качестве промышленного образца охраняется </a:t>
            </a:r>
            <a:r>
              <a:rPr lang="ru-RU" sz="1400" b="1" dirty="0">
                <a:solidFill>
                  <a:schemeClr val="tx1"/>
                </a:solidFill>
                <a:latin typeface="Montserrat" panose="00000500000000000000" pitchFamily="2" charset="-52"/>
              </a:rPr>
              <a:t>решение внешнего вида </a:t>
            </a: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изделия промышленного или кустарно-ремесленного производства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(</a:t>
            </a:r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Ст. </a:t>
            </a:r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1352 ГК РФ)</a:t>
            </a:r>
            <a:endParaRPr lang="ru-RU" sz="14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5997" y="1495079"/>
            <a:ext cx="2880851" cy="368482"/>
          </a:xfrm>
          <a:prstGeom prst="rect">
            <a:avLst/>
          </a:prstGeom>
          <a:solidFill>
            <a:srgbClr val="314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pc="-100" dirty="0" smtClean="0">
                <a:latin typeface="Montserrat" panose="00000500000000000000" pitchFamily="2" charset="-52"/>
              </a:rPr>
              <a:t>ПРОМЫШЛЕННЫЙ ОБРАЗЕЦ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04155" y="20844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7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ЯВЛЯЮТСЯ ОБЪЕКТАМИ</a:t>
            </a:r>
            <a:br>
              <a:rPr lang="ru-RU" dirty="0" smtClean="0"/>
            </a:br>
            <a:r>
              <a:rPr lang="ru-RU" dirty="0" smtClean="0"/>
              <a:t>ПАТЕНТНОГО ПРАВА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7652" y="1868189"/>
            <a:ext cx="5860021" cy="44342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/>
          <a:lstStyle/>
          <a:p>
            <a:r>
              <a:rPr lang="ru-RU" sz="1400" b="1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Не</a:t>
            </a:r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 являются изобретениями/полезными моделями: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открытия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научные теории и математические методы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решения, касающиеся только внешнего вида изделий </a:t>
            </a:r>
            <a:b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</a:br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и направленные на удовлетворение эстетических потребностей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правила и методы игр, интеллектуальной или хозяйственной деятельности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программы для ЭВМ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решения, заключающиеся только в представлении информации</a:t>
            </a:r>
          </a:p>
          <a:p>
            <a:r>
              <a:rPr lang="ru-RU" sz="1400" b="1" spc="-1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Не</a:t>
            </a:r>
            <a:r>
              <a:rPr lang="ru-RU" sz="1400" spc="-1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  </a:t>
            </a:r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предоставляется правовая охрана в качестве изобретения/полезной модели: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сортам растений, породам животных </a:t>
            </a:r>
            <a:b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</a:br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и биологическим способам их получения, то есть способам, полностью состоящим из скрещивания и отбора, за исключением микробиологических способов и полученных такими способами продуктов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топологиям интегральных микросхем</a:t>
            </a:r>
            <a:endParaRPr lang="ru-RU" sz="1400" spc="-100" dirty="0" smtClean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(</a:t>
            </a:r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Ст. </a:t>
            </a:r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1350-1351 </a:t>
            </a: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ГК РФ)</a:t>
            </a:r>
          </a:p>
          <a:p>
            <a:endParaRPr lang="ru-RU" sz="1400" dirty="0" smtClean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652" y="1499707"/>
            <a:ext cx="2880851" cy="368482"/>
          </a:xfrm>
          <a:prstGeom prst="rect">
            <a:avLst/>
          </a:prstGeom>
          <a:solidFill>
            <a:srgbClr val="314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Montserrat" panose="00000500000000000000" pitchFamily="2" charset="-52"/>
              </a:rPr>
              <a:t>ИЗОБРЕТЕНИЕ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16822" y="1499707"/>
            <a:ext cx="2880851" cy="368482"/>
          </a:xfrm>
          <a:prstGeom prst="rect">
            <a:avLst/>
          </a:prstGeom>
          <a:solidFill>
            <a:srgbClr val="314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Montserrat" panose="00000500000000000000" pitchFamily="2" charset="-52"/>
              </a:rPr>
              <a:t>ПОЛЕЗНАЯ МОДЕЛЬ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97673" y="1861247"/>
            <a:ext cx="2880851" cy="44389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altLang="ru-RU" sz="1400" b="1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Не</a:t>
            </a:r>
            <a:r>
              <a:rPr lang="ru-RU" alt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ru-RU" alt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предоставляется правовая охрана в качестве промышленного образца: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решениям, все признаки которых обусловлены исключительно технической функцией </a:t>
            </a:r>
            <a:r>
              <a:rPr lang="ru-RU" alt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изделия</a:t>
            </a:r>
            <a:endParaRPr lang="ru-RU" altLang="ru-RU" sz="14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решениям, способным ввести в заблуждение потребителя </a:t>
            </a:r>
            <a:r>
              <a:rPr lang="ru-RU" alt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изделия</a:t>
            </a:r>
            <a:endParaRPr lang="ru-RU" altLang="ru-RU" sz="14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(</a:t>
            </a:r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Ст. </a:t>
            </a:r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1352 ГК РФ)</a:t>
            </a:r>
            <a:endParaRPr lang="ru-RU" sz="14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5997" y="1495079"/>
            <a:ext cx="2880851" cy="368482"/>
          </a:xfrm>
          <a:prstGeom prst="rect">
            <a:avLst/>
          </a:prstGeom>
          <a:solidFill>
            <a:srgbClr val="314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pc="-100" dirty="0" smtClean="0">
                <a:latin typeface="Montserrat" panose="00000500000000000000" pitchFamily="2" charset="-52"/>
              </a:rPr>
              <a:t>ПРОМЫШЛЕННЫЙ ОБРАЗЕЦ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04155" y="20844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306542" y="-225682"/>
            <a:ext cx="530915" cy="4513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7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ПАТЕНТОСПОСОБНОСТИ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7644" y="1440715"/>
            <a:ext cx="2880851" cy="368482"/>
          </a:xfrm>
          <a:prstGeom prst="rect">
            <a:avLst/>
          </a:prstGeom>
          <a:solidFill>
            <a:srgbClr val="314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Montserrat" panose="00000500000000000000" pitchFamily="2" charset="-52"/>
              </a:rPr>
              <a:t>ИЗОБРЕТЕНИЕ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16822" y="1440715"/>
            <a:ext cx="2880851" cy="368482"/>
          </a:xfrm>
          <a:prstGeom prst="rect">
            <a:avLst/>
          </a:prstGeom>
          <a:solidFill>
            <a:srgbClr val="314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Montserrat" panose="00000500000000000000" pitchFamily="2" charset="-52"/>
              </a:rPr>
              <a:t>ПОЛЕЗНАЯ МОДЕЛЬ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95997" y="1436087"/>
            <a:ext cx="2880851" cy="368482"/>
          </a:xfrm>
          <a:prstGeom prst="rect">
            <a:avLst/>
          </a:prstGeom>
          <a:solidFill>
            <a:srgbClr val="314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pc="-100" dirty="0" smtClean="0">
                <a:latin typeface="Montserrat" panose="00000500000000000000" pitchFamily="2" charset="-52"/>
              </a:rPr>
              <a:t>ПРОМЫШЛЕННЫЙ ОБРАЗЕЦ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04155" y="20844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7644" y="1881649"/>
            <a:ext cx="2880851" cy="8685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3D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293DAD"/>
                </a:solidFill>
                <a:latin typeface="Montserrat Black" panose="00000A00000000000000" pitchFamily="2" charset="-52"/>
              </a:rPr>
              <a:t>НОВИЗНА</a:t>
            </a:r>
          </a:p>
          <a:p>
            <a:pPr algn="ctr"/>
            <a:r>
              <a:rPr lang="ru-RU" sz="1400" dirty="0">
                <a:solidFill>
                  <a:srgbClr val="314396"/>
                </a:solidFill>
                <a:latin typeface="Montserrat" panose="00000500000000000000" pitchFamily="2" charset="-52"/>
              </a:rPr>
              <a:t>Изобретение является новым, если оно не известно из уровня </a:t>
            </a:r>
            <a:r>
              <a:rPr lang="ru-RU" sz="1400" dirty="0" smtClean="0">
                <a:solidFill>
                  <a:srgbClr val="314396"/>
                </a:solidFill>
                <a:latin typeface="Montserrat" panose="00000500000000000000" pitchFamily="2" charset="-52"/>
              </a:rPr>
              <a:t>техники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7644" y="2822689"/>
            <a:ext cx="2880851" cy="15046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14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rgbClr val="293DAD"/>
                </a:solidFill>
                <a:latin typeface="Montserrat Black" panose="00000A00000000000000" pitchFamily="2" charset="-52"/>
              </a:rPr>
              <a:t>ИЗОБРЕТАТЕЛЬСКИЙ </a:t>
            </a:r>
            <a:r>
              <a:rPr lang="ru-RU" sz="1300" dirty="0" smtClean="0">
                <a:solidFill>
                  <a:srgbClr val="293DAD"/>
                </a:solidFill>
                <a:latin typeface="Montserrat Black" panose="00000A00000000000000" pitchFamily="2" charset="-52"/>
              </a:rPr>
              <a:t>УРОВЕНЬ</a:t>
            </a:r>
          </a:p>
          <a:p>
            <a:pPr algn="ctr"/>
            <a:r>
              <a:rPr lang="ru-RU" sz="1400" dirty="0">
                <a:solidFill>
                  <a:srgbClr val="314396"/>
                </a:solidFill>
                <a:latin typeface="Montserrat" panose="00000500000000000000" pitchFamily="2" charset="-52"/>
              </a:rPr>
              <a:t>Изобретение имеет изобретательский уровень, если для специалиста оно явным образом не следует из уровня техники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7644" y="4399775"/>
            <a:ext cx="2880851" cy="22075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3D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rgbClr val="293DAD"/>
                </a:solidFill>
                <a:latin typeface="Montserrat Black" panose="00000A00000000000000" pitchFamily="2" charset="-52"/>
              </a:rPr>
              <a:t>ПРОМЫШЛЕННАЯ </a:t>
            </a:r>
            <a:r>
              <a:rPr lang="ru-RU" sz="1300" dirty="0" smtClean="0">
                <a:solidFill>
                  <a:srgbClr val="293DAD"/>
                </a:solidFill>
                <a:latin typeface="Montserrat Black" panose="00000A00000000000000" pitchFamily="2" charset="-52"/>
              </a:rPr>
              <a:t>ПРИМЕНИМОСТЬ</a:t>
            </a:r>
          </a:p>
          <a:p>
            <a:pPr algn="ctr"/>
            <a:r>
              <a:rPr lang="ru-RU" sz="1400" spc="-50" dirty="0">
                <a:solidFill>
                  <a:srgbClr val="314396"/>
                </a:solidFill>
                <a:latin typeface="Montserrat" panose="00000500000000000000" pitchFamily="2" charset="-52"/>
              </a:rPr>
              <a:t>Изобретение является промышленно применимым, если оно может быть использовано в промышленности, сельском хозяйстве, здравоохранении, других отраслях экономики или в социальной сфере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16821" y="1881648"/>
            <a:ext cx="2880851" cy="11761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3D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293DAD"/>
                </a:solidFill>
                <a:latin typeface="Montserrat Black" panose="00000A00000000000000" pitchFamily="2" charset="-52"/>
              </a:rPr>
              <a:t>НОВИЗНА</a:t>
            </a:r>
          </a:p>
          <a:p>
            <a:pPr algn="ctr"/>
            <a:r>
              <a:rPr lang="ru-RU" sz="1400" dirty="0">
                <a:solidFill>
                  <a:srgbClr val="314396"/>
                </a:solidFill>
                <a:latin typeface="Montserrat" panose="00000500000000000000" pitchFamily="2" charset="-52"/>
              </a:rPr>
              <a:t>Полезная модель является новой, если </a:t>
            </a:r>
            <a:r>
              <a:rPr lang="ru-RU" sz="1400" dirty="0" smtClean="0">
                <a:solidFill>
                  <a:srgbClr val="314396"/>
                </a:solidFill>
                <a:latin typeface="Montserrat" panose="00000500000000000000" pitchFamily="2" charset="-52"/>
              </a:rPr>
              <a:t>совокупность ее существенных признаков не известна из уровня техники</a:t>
            </a:r>
            <a:endParaRPr lang="ru-RU" sz="1400" dirty="0">
              <a:solidFill>
                <a:srgbClr val="314396"/>
              </a:solidFill>
              <a:latin typeface="Montserrat" panose="00000500000000000000" pitchFamily="2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16821" y="3130282"/>
            <a:ext cx="2880851" cy="22075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3D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rgbClr val="293DAD"/>
                </a:solidFill>
                <a:latin typeface="Montserrat Black" panose="00000A00000000000000" pitchFamily="2" charset="-52"/>
              </a:rPr>
              <a:t>ПРОМЫШЛЕННАЯ </a:t>
            </a:r>
            <a:r>
              <a:rPr lang="ru-RU" sz="1300" dirty="0" smtClean="0">
                <a:solidFill>
                  <a:srgbClr val="293DAD"/>
                </a:solidFill>
                <a:latin typeface="Montserrat Black" panose="00000A00000000000000" pitchFamily="2" charset="-52"/>
              </a:rPr>
              <a:t>ПРИМЕНИМОСТЬ</a:t>
            </a:r>
          </a:p>
          <a:p>
            <a:pPr algn="ctr"/>
            <a:r>
              <a:rPr lang="ru-RU" sz="1400" spc="-50" dirty="0" smtClean="0">
                <a:solidFill>
                  <a:srgbClr val="314396"/>
                </a:solidFill>
                <a:latin typeface="Montserrat" panose="00000500000000000000" pitchFamily="2" charset="-52"/>
              </a:rPr>
              <a:t>Полезная модель </a:t>
            </a:r>
            <a:r>
              <a:rPr lang="ru-RU" sz="1400" spc="-50" dirty="0">
                <a:solidFill>
                  <a:srgbClr val="314396"/>
                </a:solidFill>
                <a:latin typeface="Montserrat" panose="00000500000000000000" pitchFamily="2" charset="-52"/>
              </a:rPr>
              <a:t>является промышленно </a:t>
            </a:r>
            <a:r>
              <a:rPr lang="ru-RU" sz="1400" spc="-50" dirty="0" smtClean="0">
                <a:solidFill>
                  <a:srgbClr val="314396"/>
                </a:solidFill>
                <a:latin typeface="Montserrat" panose="00000500000000000000" pitchFamily="2" charset="-52"/>
              </a:rPr>
              <a:t>применимой, </a:t>
            </a:r>
            <a:r>
              <a:rPr lang="ru-RU" sz="1400" spc="-50" dirty="0">
                <a:solidFill>
                  <a:srgbClr val="314396"/>
                </a:solidFill>
                <a:latin typeface="Montserrat" panose="00000500000000000000" pitchFamily="2" charset="-52"/>
              </a:rPr>
              <a:t>если </a:t>
            </a:r>
            <a:r>
              <a:rPr lang="ru-RU" sz="1400" spc="-50" dirty="0" smtClean="0">
                <a:solidFill>
                  <a:srgbClr val="314396"/>
                </a:solidFill>
                <a:latin typeface="Montserrat" panose="00000500000000000000" pitchFamily="2" charset="-52"/>
              </a:rPr>
              <a:t>она </a:t>
            </a:r>
            <a:r>
              <a:rPr lang="ru-RU" sz="1400" spc="-50" dirty="0">
                <a:solidFill>
                  <a:srgbClr val="314396"/>
                </a:solidFill>
                <a:latin typeface="Montserrat" panose="00000500000000000000" pitchFamily="2" charset="-52"/>
              </a:rPr>
              <a:t>может быть </a:t>
            </a:r>
            <a:r>
              <a:rPr lang="ru-RU" sz="1400" spc="-50" dirty="0" smtClean="0">
                <a:solidFill>
                  <a:srgbClr val="314396"/>
                </a:solidFill>
                <a:latin typeface="Montserrat" panose="00000500000000000000" pitchFamily="2" charset="-52"/>
              </a:rPr>
              <a:t>использована </a:t>
            </a:r>
            <a:r>
              <a:rPr lang="ru-RU" sz="1400" spc="-50" dirty="0">
                <a:solidFill>
                  <a:srgbClr val="314396"/>
                </a:solidFill>
                <a:latin typeface="Montserrat" panose="00000500000000000000" pitchFamily="2" charset="-52"/>
              </a:rPr>
              <a:t>в промышленности, сельском хозяйстве, здравоохранении, других отраслях экономики или в социальной сфере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95997" y="1885336"/>
            <a:ext cx="2880851" cy="18529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3D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293DAD"/>
                </a:solidFill>
                <a:latin typeface="Montserrat Black" panose="00000A00000000000000" pitchFamily="2" charset="-52"/>
              </a:rPr>
              <a:t>НОВИЗНА</a:t>
            </a:r>
          </a:p>
          <a:p>
            <a:pPr algn="ctr"/>
            <a:r>
              <a:rPr lang="ru-RU" sz="1300" spc="-50" dirty="0" smtClean="0">
                <a:solidFill>
                  <a:srgbClr val="314396"/>
                </a:solidFill>
                <a:latin typeface="Montserrat" panose="00000500000000000000" pitchFamily="2" charset="-52"/>
              </a:rPr>
              <a:t>ПО </a:t>
            </a:r>
            <a:r>
              <a:rPr lang="ru-RU" sz="1300" spc="-50" dirty="0">
                <a:solidFill>
                  <a:srgbClr val="314396"/>
                </a:solidFill>
                <a:latin typeface="Montserrat" panose="00000500000000000000" pitchFamily="2" charset="-52"/>
              </a:rPr>
              <a:t>является новым, если совокупность его существенных признаков, нашедших отражение на изображениях внешнего вида изделия, не известна из сведений, ставших общедоступными в мире до даты приоритета </a:t>
            </a:r>
            <a:r>
              <a:rPr lang="ru-RU" sz="1300" spc="-50" dirty="0" smtClean="0">
                <a:solidFill>
                  <a:srgbClr val="314396"/>
                </a:solidFill>
                <a:latin typeface="Montserrat" panose="00000500000000000000" pitchFamily="2" charset="-52"/>
              </a:rPr>
              <a:t>ПО</a:t>
            </a:r>
            <a:endParaRPr lang="ru-RU" sz="1300" spc="-50" dirty="0">
              <a:solidFill>
                <a:srgbClr val="314396"/>
              </a:solidFill>
              <a:latin typeface="Montserrat" panose="00000500000000000000" pitchFamily="2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95996" y="3819013"/>
            <a:ext cx="2880851" cy="29645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3D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293DAD"/>
                </a:solidFill>
                <a:latin typeface="Montserrat Black" panose="00000A00000000000000" pitchFamily="2" charset="-52"/>
              </a:rPr>
              <a:t>ОРИГИНАЛЬНОСТЬ</a:t>
            </a:r>
          </a:p>
          <a:p>
            <a:pPr algn="ctr"/>
            <a:r>
              <a:rPr lang="ru-RU" sz="1200" spc="-50" dirty="0" smtClean="0">
                <a:solidFill>
                  <a:srgbClr val="314396"/>
                </a:solidFill>
                <a:latin typeface="Montserrat" panose="00000500000000000000" pitchFamily="2" charset="-52"/>
              </a:rPr>
              <a:t>ПО </a:t>
            </a:r>
            <a:r>
              <a:rPr lang="ru-RU" sz="1200" spc="-50" dirty="0">
                <a:solidFill>
                  <a:srgbClr val="314396"/>
                </a:solidFill>
                <a:latin typeface="Montserrat" panose="00000500000000000000" pitchFamily="2" charset="-52"/>
              </a:rPr>
              <a:t>является оригинальным, если его существенные признаки обусловлены творческим характером особенностей изделия, в частности если из сведений, ставших общедоступными в мире до даты приоритета </a:t>
            </a:r>
            <a:r>
              <a:rPr lang="ru-RU" sz="1200" spc="-50" dirty="0" smtClean="0">
                <a:solidFill>
                  <a:srgbClr val="314396"/>
                </a:solidFill>
                <a:latin typeface="Montserrat" panose="00000500000000000000" pitchFamily="2" charset="-52"/>
              </a:rPr>
              <a:t>ПО, </a:t>
            </a:r>
            <a:r>
              <a:rPr lang="ru-RU" sz="1200" spc="-50" dirty="0">
                <a:solidFill>
                  <a:srgbClr val="314396"/>
                </a:solidFill>
                <a:latin typeface="Montserrat" panose="00000500000000000000" pitchFamily="2" charset="-52"/>
              </a:rPr>
              <a:t>неизвестно решение внешнего вида изделия сходного назначения, производящее на информированного потребителя такое же общее впечатление, какое производит </a:t>
            </a:r>
            <a:r>
              <a:rPr lang="ru-RU" sz="1200" spc="-50" dirty="0" smtClean="0">
                <a:solidFill>
                  <a:srgbClr val="314396"/>
                </a:solidFill>
                <a:latin typeface="Montserrat" panose="00000500000000000000" pitchFamily="2" charset="-52"/>
              </a:rPr>
              <a:t>ПО, </a:t>
            </a:r>
            <a:r>
              <a:rPr lang="ru-RU" sz="1200" spc="-50" dirty="0">
                <a:solidFill>
                  <a:srgbClr val="314396"/>
                </a:solidFill>
                <a:latin typeface="Montserrat" panose="00000500000000000000" pitchFamily="2" charset="-52"/>
              </a:rPr>
              <a:t>нашедший отражение на изображениях внешнего вида </a:t>
            </a:r>
            <a:r>
              <a:rPr lang="ru-RU" sz="1200" spc="-50" dirty="0" smtClean="0">
                <a:solidFill>
                  <a:srgbClr val="314396"/>
                </a:solidFill>
                <a:latin typeface="Montserrat" panose="00000500000000000000" pitchFamily="2" charset="-52"/>
              </a:rPr>
              <a:t>изделия</a:t>
            </a:r>
            <a:endParaRPr lang="ru-RU" sz="1200" spc="-50" dirty="0">
              <a:solidFill>
                <a:srgbClr val="314396"/>
              </a:solidFill>
              <a:latin typeface="Montserrat" panose="00000500000000000000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6821" y="5503526"/>
            <a:ext cx="3077501" cy="7840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i="1" spc="-50" dirty="0">
                <a:solidFill>
                  <a:schemeClr val="tx1"/>
                </a:solidFill>
                <a:latin typeface="Montserrat" panose="00000500000000000000" pitchFamily="2" charset="-52"/>
              </a:rPr>
              <a:t>Уровень техники </a:t>
            </a:r>
            <a:r>
              <a:rPr lang="ru-RU" sz="1200" i="1" spc="-5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включает </a:t>
            </a:r>
            <a:r>
              <a:rPr lang="ru-RU" sz="1200" i="1" spc="-50" dirty="0">
                <a:solidFill>
                  <a:schemeClr val="tx1"/>
                </a:solidFill>
                <a:latin typeface="Montserrat" panose="00000500000000000000" pitchFamily="2" charset="-52"/>
              </a:rPr>
              <a:t>любые сведения, ставшие общедоступными в мире до даты </a:t>
            </a:r>
            <a:r>
              <a:rPr lang="ru-RU" sz="1200" i="1" spc="-5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приоритета</a:t>
            </a:r>
            <a:endParaRPr lang="ru-RU" sz="1200" i="1" spc="-5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7023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273" y="3306695"/>
            <a:ext cx="2315093" cy="327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4" y="3306695"/>
            <a:ext cx="2315091" cy="327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30" y="3306695"/>
            <a:ext cx="2531922" cy="327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ПАТЕНТ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7644" y="2905721"/>
            <a:ext cx="2880851" cy="368482"/>
          </a:xfrm>
          <a:prstGeom prst="rect">
            <a:avLst/>
          </a:prstGeom>
          <a:solidFill>
            <a:srgbClr val="314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Montserrat" panose="00000500000000000000" pitchFamily="2" charset="-52"/>
              </a:rPr>
              <a:t>ИЗОБРЕТЕНИЕ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16822" y="2905721"/>
            <a:ext cx="2880851" cy="368482"/>
          </a:xfrm>
          <a:prstGeom prst="rect">
            <a:avLst/>
          </a:prstGeom>
          <a:solidFill>
            <a:srgbClr val="314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Montserrat" panose="00000500000000000000" pitchFamily="2" charset="-52"/>
              </a:rPr>
              <a:t>ПОЛЕЗНАЯ МОДЕЛЬ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95997" y="2901093"/>
            <a:ext cx="2880851" cy="368482"/>
          </a:xfrm>
          <a:prstGeom prst="rect">
            <a:avLst/>
          </a:prstGeom>
          <a:solidFill>
            <a:srgbClr val="314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pc="-100" dirty="0" smtClean="0">
                <a:latin typeface="Montserrat" panose="00000500000000000000" pitchFamily="2" charset="-52"/>
              </a:rPr>
              <a:t>ПРОМЫШЛЕННЫЙ ОБРАЗЕЦ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04155" y="35297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7645" y="1359063"/>
            <a:ext cx="8839204" cy="1546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latin typeface="Montserrat" panose="00000500000000000000" pitchFamily="2" charset="-52"/>
              </a:rPr>
              <a:t>Патент </a:t>
            </a:r>
            <a:r>
              <a:rPr lang="ru-RU" sz="1600" dirty="0">
                <a:latin typeface="Montserrat" panose="00000500000000000000" pitchFamily="2" charset="-52"/>
              </a:rPr>
              <a:t>на изобретение, полезную модель или промышленный образец удостоверяет приоритет изобретения, полезной модели или промышленного образца, авторство и исключительное право на изобретение, полезную модель или промышленный </a:t>
            </a:r>
            <a:r>
              <a:rPr lang="ru-RU" sz="1600" dirty="0" smtClean="0">
                <a:latin typeface="Montserrat" panose="00000500000000000000" pitchFamily="2" charset="-52"/>
              </a:rPr>
              <a:t>образец </a:t>
            </a:r>
          </a:p>
          <a:p>
            <a:pPr>
              <a:lnSpc>
                <a:spcPct val="120000"/>
              </a:lnSpc>
            </a:pPr>
            <a:r>
              <a:rPr lang="ru-RU" altLang="ru-RU" sz="1600" dirty="0" smtClean="0">
                <a:latin typeface="Montserrat" panose="00000500000000000000" pitchFamily="2" charset="-52"/>
              </a:rPr>
              <a:t>(Ст</a:t>
            </a:r>
            <a:r>
              <a:rPr lang="ru-RU" altLang="ru-RU" sz="1600" dirty="0" smtClean="0">
                <a:latin typeface="Montserrat" panose="00000500000000000000" pitchFamily="2" charset="-52"/>
              </a:rPr>
              <a:t>. 1354 ГК РФ)</a:t>
            </a:r>
            <a:endParaRPr lang="ru-RU" altLang="ru-RU" sz="16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838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ИНТЕЛЛЕКТУАЛЬНАЯ СОБСТВЕННОСТЬ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>
          <a:xfrm>
            <a:off x="482395" y="1752389"/>
            <a:ext cx="8336526" cy="331122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/>
              <a:t>Интеллектуальная собственность </a:t>
            </a:r>
            <a:r>
              <a:rPr lang="ru-RU" sz="2000" dirty="0" smtClean="0"/>
              <a:t>— результаты интеллектуальной деятельности (РИД) и приравненные </a:t>
            </a:r>
            <a:br>
              <a:rPr lang="ru-RU" sz="2000" dirty="0" smtClean="0"/>
            </a:br>
            <a:r>
              <a:rPr lang="ru-RU" sz="2000" dirty="0" smtClean="0"/>
              <a:t>к ним средства индивидуализации юридических лиц, товаров, работ, услуг и предприятий, которым предоставляется правовая охрана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 smtClean="0"/>
              <a:t>Статья </a:t>
            </a:r>
            <a:r>
              <a:rPr lang="ru-RU" sz="1800" dirty="0" smtClean="0"/>
              <a:t>1225 </a:t>
            </a:r>
            <a:r>
              <a:rPr lang="ru-RU" sz="1800" dirty="0"/>
              <a:t>Гражданского Кодекса </a:t>
            </a:r>
            <a:r>
              <a:rPr lang="ru-RU" sz="1800" dirty="0" smtClean="0"/>
              <a:t>Российской </a:t>
            </a:r>
            <a:r>
              <a:rPr lang="ru-RU" sz="1800" dirty="0"/>
              <a:t>Федерации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0" y="4537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6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6232" y="262574"/>
            <a:ext cx="7514142" cy="1325563"/>
          </a:xfrm>
        </p:spPr>
        <p:txBody>
          <a:bodyPr/>
          <a:lstStyle/>
          <a:p>
            <a:r>
              <a:rPr lang="ru-RU" dirty="0" smtClean="0"/>
              <a:t>СРОКИ ДЕЙСТВИЯ ПАТЕНТА </a:t>
            </a:r>
            <a:r>
              <a:rPr lang="ru-RU" dirty="0" smtClean="0"/>
              <a:t>(Ст</a:t>
            </a:r>
            <a:r>
              <a:rPr lang="ru-RU" dirty="0" smtClean="0"/>
              <a:t>. 1363 ГК РФ)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7644" y="1440712"/>
            <a:ext cx="2880851" cy="368482"/>
          </a:xfrm>
          <a:prstGeom prst="rect">
            <a:avLst/>
          </a:prstGeom>
          <a:solidFill>
            <a:srgbClr val="314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Montserrat" panose="00000500000000000000" pitchFamily="2" charset="-52"/>
              </a:rPr>
              <a:t>ИЗОБРЕТЕНИЕ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16822" y="1440712"/>
            <a:ext cx="2880851" cy="368482"/>
          </a:xfrm>
          <a:prstGeom prst="rect">
            <a:avLst/>
          </a:prstGeom>
          <a:solidFill>
            <a:srgbClr val="314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Montserrat" panose="00000500000000000000" pitchFamily="2" charset="-52"/>
              </a:rPr>
              <a:t>ПОЛЕЗНАЯ МОДЕЛЬ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95997" y="1436084"/>
            <a:ext cx="2880851" cy="368482"/>
          </a:xfrm>
          <a:prstGeom prst="rect">
            <a:avLst/>
          </a:prstGeom>
          <a:solidFill>
            <a:srgbClr val="314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pc="-100" dirty="0" smtClean="0">
                <a:latin typeface="Montserrat" panose="00000500000000000000" pitchFamily="2" charset="-52"/>
              </a:rPr>
              <a:t>ПРОМЫШЛЕННЫЙ ОБРАЗЕЦ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04155" y="20844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7644" y="1881644"/>
            <a:ext cx="2880851" cy="32704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3D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293DAD"/>
                </a:solidFill>
                <a:latin typeface="Montserrat Black" panose="00000A00000000000000" pitchFamily="2" charset="-52"/>
              </a:rPr>
              <a:t>20 ЛЕТ</a:t>
            </a:r>
          </a:p>
          <a:p>
            <a:pPr algn="ctr"/>
            <a:r>
              <a:rPr lang="ru-RU" sz="1300" dirty="0">
                <a:solidFill>
                  <a:srgbClr val="293DAD"/>
                </a:solidFill>
                <a:latin typeface="Montserrat Black" panose="00000A00000000000000" pitchFamily="2" charset="-52"/>
              </a:rPr>
              <a:t>с даты подачи </a:t>
            </a:r>
            <a:r>
              <a:rPr lang="ru-RU" sz="1300" dirty="0" smtClean="0">
                <a:solidFill>
                  <a:srgbClr val="293DAD"/>
                </a:solidFill>
                <a:latin typeface="Montserrat Black" panose="00000A00000000000000" pitchFamily="2" charset="-52"/>
              </a:rPr>
              <a:t>заявки</a:t>
            </a:r>
          </a:p>
          <a:p>
            <a:pPr algn="ctr"/>
            <a:endParaRPr lang="ru-RU" sz="1400" dirty="0" smtClean="0">
              <a:solidFill>
                <a:srgbClr val="314396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1400" dirty="0" smtClean="0">
                <a:solidFill>
                  <a:srgbClr val="314396"/>
                </a:solidFill>
                <a:latin typeface="Montserrat" panose="00000500000000000000" pitchFamily="2" charset="-52"/>
              </a:rPr>
              <a:t>для изобретения, </a:t>
            </a:r>
            <a:r>
              <a:rPr lang="ru-RU" sz="1400" dirty="0">
                <a:solidFill>
                  <a:srgbClr val="314396"/>
                </a:solidFill>
                <a:latin typeface="Montserrat" panose="00000500000000000000" pitchFamily="2" charset="-52"/>
              </a:rPr>
              <a:t>относящееся к такому продукту, как лекарственное средство, пестицид или </a:t>
            </a:r>
            <a:r>
              <a:rPr lang="ru-RU" sz="1400" dirty="0" err="1">
                <a:solidFill>
                  <a:srgbClr val="314396"/>
                </a:solidFill>
                <a:latin typeface="Montserrat" panose="00000500000000000000" pitchFamily="2" charset="-52"/>
              </a:rPr>
              <a:t>агрохимикат</a:t>
            </a:r>
            <a:r>
              <a:rPr lang="ru-RU" sz="1400" dirty="0">
                <a:solidFill>
                  <a:srgbClr val="314396"/>
                </a:solidFill>
                <a:latin typeface="Montserrat" panose="00000500000000000000" pitchFamily="2" charset="-52"/>
              </a:rPr>
              <a:t>, для применения которых требуется получение в установленном законом порядке разрешения</a:t>
            </a:r>
            <a:r>
              <a:rPr lang="ru-RU" sz="1400" dirty="0" smtClean="0">
                <a:solidFill>
                  <a:srgbClr val="314396"/>
                </a:solidFill>
                <a:latin typeface="Montserrat" panose="00000500000000000000" pitchFamily="2" charset="-52"/>
              </a:rPr>
              <a:t>, срок действия патента может быть продлен не более чем на 5 лет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16821" y="1881645"/>
            <a:ext cx="2880851" cy="5721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3D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293DAD"/>
                </a:solidFill>
                <a:latin typeface="Montserrat Black" panose="00000A00000000000000" pitchFamily="2" charset="-52"/>
              </a:rPr>
              <a:t>10 ЛЕТ</a:t>
            </a:r>
            <a:br>
              <a:rPr lang="ru-RU" sz="1300" dirty="0" smtClean="0">
                <a:solidFill>
                  <a:srgbClr val="293DAD"/>
                </a:solidFill>
                <a:latin typeface="Montserrat Black" panose="00000A00000000000000" pitchFamily="2" charset="-52"/>
              </a:rPr>
            </a:br>
            <a:r>
              <a:rPr lang="ru-RU" sz="1400" dirty="0">
                <a:solidFill>
                  <a:srgbClr val="293DAD"/>
                </a:solidFill>
                <a:latin typeface="Montserrat Black" panose="00000A00000000000000" pitchFamily="2" charset="-52"/>
              </a:rPr>
              <a:t>с даты подачи </a:t>
            </a:r>
            <a:r>
              <a:rPr lang="ru-RU" sz="1400" dirty="0" smtClean="0">
                <a:solidFill>
                  <a:srgbClr val="293DAD"/>
                </a:solidFill>
                <a:latin typeface="Montserrat Black" panose="00000A00000000000000" pitchFamily="2" charset="-52"/>
              </a:rPr>
              <a:t>заявки</a:t>
            </a:r>
            <a:endParaRPr lang="ru-RU" sz="1400" dirty="0">
              <a:solidFill>
                <a:srgbClr val="314396"/>
              </a:solidFill>
              <a:latin typeface="Montserrat" panose="00000500000000000000" pitchFamily="2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95997" y="1885334"/>
            <a:ext cx="2880851" cy="16542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3D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293DAD"/>
                </a:solidFill>
                <a:latin typeface="Montserrat Black" panose="00000A00000000000000" pitchFamily="2" charset="-52"/>
              </a:rPr>
              <a:t>5 ЛЕТ </a:t>
            </a:r>
            <a:br>
              <a:rPr lang="ru-RU" sz="1300" dirty="0" smtClean="0">
                <a:solidFill>
                  <a:srgbClr val="293DAD"/>
                </a:solidFill>
                <a:latin typeface="Montserrat Black" panose="00000A00000000000000" pitchFamily="2" charset="-52"/>
              </a:rPr>
            </a:br>
            <a:r>
              <a:rPr lang="ru-RU" sz="1300" dirty="0" smtClean="0">
                <a:solidFill>
                  <a:srgbClr val="293DAD"/>
                </a:solidFill>
                <a:latin typeface="Montserrat Black" panose="00000A00000000000000" pitchFamily="2" charset="-52"/>
              </a:rPr>
              <a:t>с даты подачи заявки</a:t>
            </a:r>
          </a:p>
          <a:p>
            <a:pPr algn="ctr"/>
            <a:endParaRPr lang="ru-RU" sz="1300" dirty="0">
              <a:solidFill>
                <a:srgbClr val="293DAD"/>
              </a:solidFill>
              <a:latin typeface="Montserrat Black" panose="00000A00000000000000" pitchFamily="2" charset="-52"/>
            </a:endParaRPr>
          </a:p>
          <a:p>
            <a:pPr algn="ctr"/>
            <a:r>
              <a:rPr lang="ru-RU" sz="1400" dirty="0">
                <a:solidFill>
                  <a:srgbClr val="314396"/>
                </a:solidFill>
                <a:latin typeface="Montserrat" panose="00000500000000000000" pitchFamily="2" charset="-52"/>
              </a:rPr>
              <a:t>может быть неоднократно продлен на пять лет, </a:t>
            </a:r>
            <a:r>
              <a:rPr lang="ru-RU" sz="1400" dirty="0" smtClean="0">
                <a:solidFill>
                  <a:srgbClr val="314396"/>
                </a:solidFill>
                <a:latin typeface="Montserrat" panose="00000500000000000000" pitchFamily="2" charset="-52"/>
              </a:rPr>
              <a:t/>
            </a:r>
            <a:br>
              <a:rPr lang="ru-RU" sz="1400" dirty="0" smtClean="0">
                <a:solidFill>
                  <a:srgbClr val="314396"/>
                </a:solidFill>
                <a:latin typeface="Montserrat" panose="00000500000000000000" pitchFamily="2" charset="-52"/>
              </a:rPr>
            </a:br>
            <a:r>
              <a:rPr lang="ru-RU" sz="1400" dirty="0" smtClean="0">
                <a:solidFill>
                  <a:srgbClr val="314396"/>
                </a:solidFill>
                <a:latin typeface="Montserrat" panose="00000500000000000000" pitchFamily="2" charset="-52"/>
              </a:rPr>
              <a:t>но </a:t>
            </a:r>
            <a:r>
              <a:rPr lang="ru-RU" sz="1400" dirty="0">
                <a:solidFill>
                  <a:srgbClr val="314396"/>
                </a:solidFill>
                <a:latin typeface="Montserrat" panose="00000500000000000000" pitchFamily="2" charset="-52"/>
              </a:rPr>
              <a:t>в целом не более чем </a:t>
            </a:r>
            <a:r>
              <a:rPr lang="ru-RU" sz="1400" dirty="0" smtClean="0">
                <a:solidFill>
                  <a:srgbClr val="314396"/>
                </a:solidFill>
                <a:latin typeface="Montserrat" panose="00000500000000000000" pitchFamily="2" charset="-52"/>
              </a:rPr>
              <a:t/>
            </a:r>
            <a:br>
              <a:rPr lang="ru-RU" sz="1400" dirty="0" smtClean="0">
                <a:solidFill>
                  <a:srgbClr val="314396"/>
                </a:solidFill>
                <a:latin typeface="Montserrat" panose="00000500000000000000" pitchFamily="2" charset="-52"/>
              </a:rPr>
            </a:br>
            <a:r>
              <a:rPr lang="ru-RU" sz="1400" dirty="0" smtClean="0">
                <a:solidFill>
                  <a:srgbClr val="314396"/>
                </a:solidFill>
                <a:latin typeface="Montserrat" panose="00000500000000000000" pitchFamily="2" charset="-52"/>
              </a:rPr>
              <a:t>на </a:t>
            </a:r>
            <a:r>
              <a:rPr lang="ru-RU" sz="1400" dirty="0">
                <a:solidFill>
                  <a:srgbClr val="314396"/>
                </a:solidFill>
                <a:latin typeface="Montserrat" panose="00000500000000000000" pitchFamily="2" charset="-52"/>
              </a:rPr>
              <a:t>двадцать пять лет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4805" y="3738713"/>
            <a:ext cx="57420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Действие патента может быть </a:t>
            </a:r>
            <a:r>
              <a:rPr lang="ru-RU" sz="1400" b="1" dirty="0">
                <a:latin typeface="Montserrat" panose="00000500000000000000" pitchFamily="2" charset="-52"/>
              </a:rPr>
              <a:t>прекращено досрочно</a:t>
            </a:r>
            <a:r>
              <a:rPr lang="ru-RU" sz="1400" dirty="0">
                <a:latin typeface="Montserrat" panose="00000500000000000000" pitchFamily="2" charset="-52"/>
              </a:rPr>
              <a:t>:</a:t>
            </a:r>
            <a:endParaRPr lang="ru-RU" altLang="ru-RU" sz="1400" dirty="0"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Montserrat" panose="00000500000000000000" pitchFamily="2" charset="-52"/>
              </a:rPr>
              <a:t>на основании </a:t>
            </a:r>
            <a:r>
              <a:rPr lang="ru-RU" sz="1400" dirty="0" smtClean="0">
                <a:latin typeface="Montserrat" panose="00000500000000000000" pitchFamily="2" charset="-52"/>
              </a:rPr>
              <a:t>заявления о прекращении действия патента, </a:t>
            </a:r>
            <a:r>
              <a:rPr lang="ru-RU" sz="1400" dirty="0">
                <a:latin typeface="Montserrat" panose="00000500000000000000" pitchFamily="2" charset="-52"/>
              </a:rPr>
              <a:t>поданного патентообладателем </a:t>
            </a:r>
            <a:endParaRPr lang="ru-RU" altLang="ru-RU" sz="1400" dirty="0"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Montserrat" panose="00000500000000000000" pitchFamily="2" charset="-52"/>
              </a:rPr>
              <a:t>при неуплате в установленный срок патентной пошлины за поддержание патента </a:t>
            </a:r>
            <a:r>
              <a:rPr lang="ru-RU" sz="1400" dirty="0" smtClean="0">
                <a:latin typeface="Montserrat" panose="00000500000000000000" pitchFamily="2" charset="-52"/>
              </a:rPr>
              <a:t>в силе</a:t>
            </a:r>
          </a:p>
          <a:p>
            <a:r>
              <a:rPr lang="ru-RU" altLang="ru-RU" sz="1400" dirty="0" smtClean="0">
                <a:latin typeface="Montserrat" panose="00000500000000000000" pitchFamily="2" charset="-52"/>
              </a:rPr>
              <a:t>(Ст</a:t>
            </a:r>
            <a:r>
              <a:rPr lang="ru-RU" altLang="ru-RU" sz="1400" dirty="0">
                <a:latin typeface="Montserrat" panose="00000500000000000000" pitchFamily="2" charset="-52"/>
              </a:rPr>
              <a:t>. </a:t>
            </a:r>
            <a:r>
              <a:rPr lang="ru-RU" altLang="ru-RU" sz="1600" dirty="0" smtClean="0">
                <a:latin typeface="Montserrat" panose="00000500000000000000" pitchFamily="2" charset="-52"/>
              </a:rPr>
              <a:t>1399 ГК РФ)</a:t>
            </a:r>
            <a:endParaRPr lang="ru-RU" altLang="ru-RU" sz="1600" dirty="0">
              <a:latin typeface="Montserrat" panose="00000500000000000000" pitchFamily="2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7473" y="5246672"/>
            <a:ext cx="882937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Montserrat" panose="00000500000000000000" pitchFamily="2" charset="-52"/>
              </a:rPr>
              <a:t>Действие патента, </a:t>
            </a:r>
            <a:r>
              <a:rPr lang="ru-RU" sz="1400" dirty="0">
                <a:latin typeface="Montserrat" panose="00000500000000000000" pitchFamily="2" charset="-52"/>
              </a:rPr>
              <a:t>которое было прекращено в связи с тем, что патентная пошлина за поддержание патента в силе не была уплачена в установленный срок, может быть </a:t>
            </a:r>
            <a:r>
              <a:rPr lang="ru-RU" sz="1400" b="1" dirty="0">
                <a:latin typeface="Montserrat" panose="00000500000000000000" pitchFamily="2" charset="-52"/>
              </a:rPr>
              <a:t>восстановлено</a:t>
            </a:r>
            <a:r>
              <a:rPr lang="ru-RU" sz="1400" dirty="0">
                <a:latin typeface="Montserrat" panose="00000500000000000000" pitchFamily="2" charset="-52"/>
              </a:rPr>
              <a:t> </a:t>
            </a:r>
            <a:r>
              <a:rPr lang="ru-RU" sz="1400" dirty="0" smtClean="0">
                <a:latin typeface="Montserrat" panose="00000500000000000000" pitchFamily="2" charset="-52"/>
              </a:rPr>
              <a:t>по</a:t>
            </a:r>
            <a:r>
              <a:rPr lang="ru-RU" sz="1400" dirty="0">
                <a:latin typeface="Montserrat" panose="00000500000000000000" pitchFamily="2" charset="-52"/>
              </a:rPr>
              <a:t> ходатайству лица, которому принадлежал патент, или правопреемника этого лица. Ходатайство о восстановлении </a:t>
            </a:r>
            <a:r>
              <a:rPr lang="ru-RU" sz="1400" dirty="0" smtClean="0">
                <a:latin typeface="Montserrat" panose="00000500000000000000" pitchFamily="2" charset="-52"/>
              </a:rPr>
              <a:t>может </a:t>
            </a:r>
            <a:r>
              <a:rPr lang="ru-RU" sz="1400" dirty="0">
                <a:latin typeface="Montserrat" panose="00000500000000000000" pitchFamily="2" charset="-52"/>
              </a:rPr>
              <a:t>быть подано </a:t>
            </a:r>
            <a:r>
              <a:rPr lang="ru-RU" sz="1400" dirty="0" smtClean="0">
                <a:latin typeface="Montserrat" panose="00000500000000000000" pitchFamily="2" charset="-52"/>
              </a:rPr>
              <a:t>в </a:t>
            </a:r>
            <a:r>
              <a:rPr lang="ru-RU" sz="1400" dirty="0">
                <a:latin typeface="Montserrat" panose="00000500000000000000" pitchFamily="2" charset="-52"/>
              </a:rPr>
              <a:t>течение </a:t>
            </a:r>
            <a:r>
              <a:rPr lang="ru-RU" sz="1400" b="1" dirty="0">
                <a:latin typeface="Montserrat" panose="00000500000000000000" pitchFamily="2" charset="-52"/>
              </a:rPr>
              <a:t>трех лет </a:t>
            </a:r>
            <a:r>
              <a:rPr lang="ru-RU" sz="1400" dirty="0">
                <a:latin typeface="Montserrat" panose="00000500000000000000" pitchFamily="2" charset="-52"/>
              </a:rPr>
              <a:t>со дня истечения срока уплаты патентной пошлины, но до истечения </a:t>
            </a:r>
            <a:r>
              <a:rPr lang="ru-RU" sz="1400" dirty="0" smtClean="0">
                <a:latin typeface="Montserrat" panose="00000500000000000000" pitchFamily="2" charset="-52"/>
              </a:rPr>
              <a:t>срока </a:t>
            </a:r>
            <a:r>
              <a:rPr lang="ru-RU" sz="1400" dirty="0">
                <a:latin typeface="Montserrat" panose="00000500000000000000" pitchFamily="2" charset="-52"/>
              </a:rPr>
              <a:t>действия </a:t>
            </a:r>
            <a:r>
              <a:rPr lang="ru-RU" sz="1400" dirty="0" smtClean="0">
                <a:latin typeface="Montserrat" panose="00000500000000000000" pitchFamily="2" charset="-52"/>
              </a:rPr>
              <a:t>патента</a:t>
            </a:r>
            <a:endParaRPr lang="ru-RU" sz="1400" dirty="0">
              <a:latin typeface="Montserrat" panose="00000500000000000000" pitchFamily="2" charset="-52"/>
            </a:endParaRPr>
          </a:p>
          <a:p>
            <a:r>
              <a:rPr lang="ru-RU" altLang="ru-RU" sz="1400" dirty="0" smtClean="0">
                <a:latin typeface="Montserrat" panose="00000500000000000000" pitchFamily="2" charset="-52"/>
              </a:rPr>
              <a:t>(Ст</a:t>
            </a:r>
            <a:r>
              <a:rPr lang="ru-RU" altLang="ru-RU" sz="1400" dirty="0">
                <a:latin typeface="Montserrat" panose="00000500000000000000" pitchFamily="2" charset="-52"/>
              </a:rPr>
              <a:t>. </a:t>
            </a:r>
            <a:r>
              <a:rPr lang="ru-RU" altLang="ru-RU" sz="1600" dirty="0" smtClean="0">
                <a:latin typeface="Montserrat" panose="00000500000000000000" pitchFamily="2" charset="-52"/>
              </a:rPr>
              <a:t>1400 ГК РФ)</a:t>
            </a:r>
            <a:endParaRPr lang="ru-RU" altLang="ru-RU" sz="16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5576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ПАТЕНТОВАНИЕ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7644" y="2197798"/>
            <a:ext cx="2880851" cy="368482"/>
          </a:xfrm>
          <a:prstGeom prst="rect">
            <a:avLst/>
          </a:prstGeom>
          <a:solidFill>
            <a:srgbClr val="314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Montserrat" panose="00000500000000000000" pitchFamily="2" charset="-52"/>
              </a:rPr>
              <a:t>ИЗОБРЕТЕНИЕ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16822" y="2197798"/>
            <a:ext cx="2880851" cy="368482"/>
          </a:xfrm>
          <a:prstGeom prst="rect">
            <a:avLst/>
          </a:prstGeom>
          <a:solidFill>
            <a:srgbClr val="314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Montserrat" panose="00000500000000000000" pitchFamily="2" charset="-52"/>
              </a:rPr>
              <a:t>ПОЛЕЗНАЯ МОДЕЛЬ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95997" y="2193170"/>
            <a:ext cx="2880851" cy="368482"/>
          </a:xfrm>
          <a:prstGeom prst="rect">
            <a:avLst/>
          </a:prstGeom>
          <a:solidFill>
            <a:srgbClr val="314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pc="-100" dirty="0" smtClean="0">
                <a:latin typeface="Montserrat" panose="00000500000000000000" pitchFamily="2" charset="-52"/>
              </a:rPr>
              <a:t>ПРОМЫШЛЕННЫЙ ОБРАЗЕЦ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7644" y="2638731"/>
            <a:ext cx="2880851" cy="3231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3D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400"/>
              </a:spcAft>
            </a:pPr>
            <a:r>
              <a:rPr lang="ru-RU" sz="1600" dirty="0" smtClean="0">
                <a:solidFill>
                  <a:srgbClr val="314396"/>
                </a:solidFill>
                <a:latin typeface="Montserrat" panose="00000500000000000000" pitchFamily="2" charset="-52"/>
              </a:rPr>
              <a:t>Заявка должна содержать: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314396"/>
                </a:solidFill>
                <a:latin typeface="Montserrat" panose="00000500000000000000" pitchFamily="2" charset="-52"/>
              </a:rPr>
              <a:t>Заявление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314396"/>
                </a:solidFill>
                <a:latin typeface="Montserrat" panose="00000500000000000000" pitchFamily="2" charset="-52"/>
              </a:rPr>
              <a:t>Описание изобретения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314396"/>
                </a:solidFill>
                <a:latin typeface="Montserrat" panose="00000500000000000000" pitchFamily="2" charset="-52"/>
              </a:rPr>
              <a:t>Формулу изобретения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314396"/>
                </a:solidFill>
                <a:latin typeface="Montserrat" panose="00000500000000000000" pitchFamily="2" charset="-52"/>
              </a:rPr>
              <a:t>Чертежи и другие материалы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314396"/>
                </a:solidFill>
                <a:latin typeface="Montserrat" panose="00000500000000000000" pitchFamily="2" charset="-52"/>
              </a:rPr>
              <a:t>Реферат</a:t>
            </a:r>
          </a:p>
          <a:p>
            <a:pPr>
              <a:spcAft>
                <a:spcPts val="400"/>
              </a:spcAft>
            </a:pPr>
            <a:r>
              <a:rPr lang="ru-RU" sz="1600" dirty="0" smtClean="0">
                <a:solidFill>
                  <a:srgbClr val="314396"/>
                </a:solidFill>
                <a:latin typeface="Montserrat" panose="00000500000000000000" pitchFamily="2" charset="-52"/>
              </a:rPr>
              <a:t>(Ст</a:t>
            </a:r>
            <a:r>
              <a:rPr lang="ru-RU" sz="1600" dirty="0" smtClean="0">
                <a:solidFill>
                  <a:srgbClr val="314396"/>
                </a:solidFill>
                <a:latin typeface="Montserrat" panose="00000500000000000000" pitchFamily="2" charset="-52"/>
              </a:rPr>
              <a:t>. 1375 ГК РФ)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16821" y="2638731"/>
            <a:ext cx="2880851" cy="32311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3D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400"/>
              </a:spcAft>
            </a:pPr>
            <a:r>
              <a:rPr lang="ru-RU" sz="1600" dirty="0">
                <a:solidFill>
                  <a:srgbClr val="314396"/>
                </a:solidFill>
                <a:latin typeface="Montserrat" panose="00000500000000000000" pitchFamily="2" charset="-52"/>
              </a:rPr>
              <a:t>Заявка должна содержать: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14396"/>
                </a:solidFill>
                <a:latin typeface="Montserrat" panose="00000500000000000000" pitchFamily="2" charset="-52"/>
              </a:rPr>
              <a:t>Заявление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314396"/>
                </a:solidFill>
                <a:latin typeface="Montserrat" panose="00000500000000000000" pitchFamily="2" charset="-52"/>
              </a:rPr>
              <a:t>Описание полезной модели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314396"/>
                </a:solidFill>
                <a:latin typeface="Montserrat" panose="00000500000000000000" pitchFamily="2" charset="-52"/>
              </a:rPr>
              <a:t>Формулу полезной модели</a:t>
            </a:r>
            <a:endParaRPr lang="ru-RU" sz="1600" dirty="0">
              <a:solidFill>
                <a:srgbClr val="314396"/>
              </a:solidFill>
              <a:latin typeface="Montserrat" panose="00000500000000000000" pitchFamily="2" charset="-52"/>
            </a:endParaRP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14396"/>
                </a:solidFill>
                <a:latin typeface="Montserrat" panose="00000500000000000000" pitchFamily="2" charset="-52"/>
              </a:rPr>
              <a:t>Чертежи </a:t>
            </a:r>
            <a:endParaRPr lang="ru-RU" sz="1600" dirty="0" smtClean="0">
              <a:solidFill>
                <a:srgbClr val="314396"/>
              </a:solidFill>
              <a:latin typeface="Montserrat" panose="00000500000000000000" pitchFamily="2" charset="-52"/>
            </a:endParaRP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314396"/>
                </a:solidFill>
                <a:latin typeface="Montserrat" panose="00000500000000000000" pitchFamily="2" charset="-52"/>
              </a:rPr>
              <a:t>Реферат</a:t>
            </a:r>
            <a:endParaRPr lang="ru-RU" sz="1600" dirty="0">
              <a:solidFill>
                <a:srgbClr val="314396"/>
              </a:solidFill>
              <a:latin typeface="Montserrat" panose="00000500000000000000" pitchFamily="2" charset="-52"/>
            </a:endParaRPr>
          </a:p>
          <a:p>
            <a:pPr>
              <a:spcAft>
                <a:spcPts val="400"/>
              </a:spcAft>
            </a:pPr>
            <a:endParaRPr lang="ru-RU" sz="1600" dirty="0" smtClean="0">
              <a:solidFill>
                <a:srgbClr val="314396"/>
              </a:solidFill>
              <a:latin typeface="Montserrat" panose="00000500000000000000" pitchFamily="2" charset="-52"/>
            </a:endParaRPr>
          </a:p>
          <a:p>
            <a:pPr>
              <a:spcAft>
                <a:spcPts val="400"/>
              </a:spcAft>
            </a:pPr>
            <a:r>
              <a:rPr lang="ru-RU" sz="1600" dirty="0" smtClean="0">
                <a:solidFill>
                  <a:srgbClr val="314396"/>
                </a:solidFill>
                <a:latin typeface="Montserrat" panose="00000500000000000000" pitchFamily="2" charset="-52"/>
              </a:rPr>
              <a:t>(Ст</a:t>
            </a:r>
            <a:r>
              <a:rPr lang="ru-RU" sz="1600" dirty="0">
                <a:solidFill>
                  <a:srgbClr val="314396"/>
                </a:solidFill>
                <a:latin typeface="Montserrat" panose="00000500000000000000" pitchFamily="2" charset="-52"/>
              </a:rPr>
              <a:t>. </a:t>
            </a:r>
            <a:r>
              <a:rPr lang="ru-RU" sz="1600" dirty="0" smtClean="0">
                <a:solidFill>
                  <a:srgbClr val="314396"/>
                </a:solidFill>
                <a:latin typeface="Montserrat" panose="00000500000000000000" pitchFamily="2" charset="-52"/>
              </a:rPr>
              <a:t>1376 </a:t>
            </a:r>
            <a:r>
              <a:rPr lang="ru-RU" sz="1600" dirty="0">
                <a:solidFill>
                  <a:srgbClr val="314396"/>
                </a:solidFill>
                <a:latin typeface="Montserrat" panose="00000500000000000000" pitchFamily="2" charset="-52"/>
              </a:rPr>
              <a:t>ГК РФ)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95997" y="2642421"/>
            <a:ext cx="2880851" cy="32266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3D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400"/>
              </a:spcAft>
            </a:pPr>
            <a:r>
              <a:rPr lang="ru-RU" sz="1600" dirty="0">
                <a:solidFill>
                  <a:srgbClr val="314396"/>
                </a:solidFill>
                <a:latin typeface="Montserrat" panose="00000500000000000000" pitchFamily="2" charset="-52"/>
              </a:rPr>
              <a:t>Заявка должна содержать: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14396"/>
                </a:solidFill>
                <a:latin typeface="Montserrat" panose="00000500000000000000" pitchFamily="2" charset="-52"/>
              </a:rPr>
              <a:t>Заявление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314396"/>
                </a:solidFill>
                <a:latin typeface="Montserrat" panose="00000500000000000000" pitchFamily="2" charset="-52"/>
              </a:rPr>
              <a:t>Комплект изображений изделия</a:t>
            </a:r>
            <a:endParaRPr lang="ru-RU" sz="1600" dirty="0">
              <a:solidFill>
                <a:srgbClr val="314396"/>
              </a:solidFill>
              <a:latin typeface="Montserrat" panose="00000500000000000000" pitchFamily="2" charset="-52"/>
            </a:endParaRP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314396"/>
                </a:solidFill>
                <a:latin typeface="Montserrat" panose="00000500000000000000" pitchFamily="2" charset="-52"/>
              </a:rPr>
              <a:t>Чертеж</a:t>
            </a:r>
            <a:endParaRPr lang="ru-RU" sz="1600" dirty="0">
              <a:solidFill>
                <a:srgbClr val="314396"/>
              </a:solidFill>
              <a:latin typeface="Montserrat" panose="00000500000000000000" pitchFamily="2" charset="-52"/>
            </a:endParaRP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314396"/>
                </a:solidFill>
                <a:latin typeface="Montserrat" panose="00000500000000000000" pitchFamily="2" charset="-52"/>
              </a:rPr>
              <a:t>Описание</a:t>
            </a:r>
            <a:endParaRPr lang="ru-RU" sz="1600" dirty="0">
              <a:solidFill>
                <a:srgbClr val="314396"/>
              </a:solidFill>
              <a:latin typeface="Montserrat" panose="00000500000000000000" pitchFamily="2" charset="-52"/>
            </a:endParaRPr>
          </a:p>
          <a:p>
            <a:pPr>
              <a:spcAft>
                <a:spcPts val="400"/>
              </a:spcAft>
            </a:pPr>
            <a:endParaRPr lang="ru-RU" sz="1600" dirty="0" smtClean="0">
              <a:solidFill>
                <a:srgbClr val="314396"/>
              </a:solidFill>
              <a:latin typeface="Montserrat" panose="00000500000000000000" pitchFamily="2" charset="-52"/>
            </a:endParaRPr>
          </a:p>
          <a:p>
            <a:pPr>
              <a:spcAft>
                <a:spcPts val="400"/>
              </a:spcAft>
            </a:pPr>
            <a:endParaRPr lang="ru-RU" sz="1600" dirty="0">
              <a:solidFill>
                <a:srgbClr val="314396"/>
              </a:solidFill>
              <a:latin typeface="Montserrat" panose="00000500000000000000" pitchFamily="2" charset="-52"/>
            </a:endParaRPr>
          </a:p>
          <a:p>
            <a:pPr>
              <a:spcAft>
                <a:spcPts val="400"/>
              </a:spcAft>
            </a:pPr>
            <a:r>
              <a:rPr lang="ru-RU" sz="1600" dirty="0" smtClean="0">
                <a:solidFill>
                  <a:srgbClr val="314396"/>
                </a:solidFill>
                <a:latin typeface="Montserrat" panose="00000500000000000000" pitchFamily="2" charset="-52"/>
              </a:rPr>
              <a:t>(Ст</a:t>
            </a:r>
            <a:r>
              <a:rPr lang="ru-RU" sz="1600" dirty="0">
                <a:solidFill>
                  <a:srgbClr val="314396"/>
                </a:solidFill>
                <a:latin typeface="Montserrat" panose="00000500000000000000" pitchFamily="2" charset="-52"/>
              </a:rPr>
              <a:t>. </a:t>
            </a:r>
            <a:r>
              <a:rPr lang="ru-RU" sz="1600" dirty="0" smtClean="0">
                <a:solidFill>
                  <a:srgbClr val="314396"/>
                </a:solidFill>
                <a:latin typeface="Montserrat" panose="00000500000000000000" pitchFamily="2" charset="-52"/>
              </a:rPr>
              <a:t>1377 </a:t>
            </a:r>
            <a:r>
              <a:rPr lang="ru-RU" sz="1600" dirty="0">
                <a:solidFill>
                  <a:srgbClr val="314396"/>
                </a:solidFill>
                <a:latin typeface="Montserrat" panose="00000500000000000000" pitchFamily="2" charset="-52"/>
              </a:rPr>
              <a:t>ГК РФ)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235971" y="1209371"/>
            <a:ext cx="2054946" cy="944471"/>
          </a:xfrm>
          <a:prstGeom prst="rightArrow">
            <a:avLst>
              <a:gd name="adj1" fmla="val 50000"/>
              <a:gd name="adj2" fmla="val 80493"/>
            </a:avLst>
          </a:prstGeom>
          <a:solidFill>
            <a:srgbClr val="314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small" dirty="0" smtClean="0">
                <a:latin typeface="Montserrat" panose="00000500000000000000" pitchFamily="2" charset="-52"/>
              </a:rPr>
              <a:t>Подача заявки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2389244" y="1177773"/>
            <a:ext cx="2054946" cy="944471"/>
          </a:xfrm>
          <a:prstGeom prst="rightArrow">
            <a:avLst>
              <a:gd name="adj1" fmla="val 50000"/>
              <a:gd name="adj2" fmla="val 80493"/>
            </a:avLst>
          </a:prstGeom>
          <a:solidFill>
            <a:srgbClr val="314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small" dirty="0">
                <a:latin typeface="Montserrat" panose="00000500000000000000" pitchFamily="2" charset="-52"/>
              </a:rPr>
              <a:t>Формальная экспертиза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4549729" y="1187187"/>
            <a:ext cx="2054946" cy="944471"/>
          </a:xfrm>
          <a:prstGeom prst="rightArrow">
            <a:avLst>
              <a:gd name="adj1" fmla="val 50000"/>
              <a:gd name="adj2" fmla="val 80493"/>
            </a:avLst>
          </a:prstGeom>
          <a:solidFill>
            <a:srgbClr val="314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small" dirty="0">
                <a:latin typeface="Montserrat" panose="00000500000000000000" pitchFamily="2" charset="-52"/>
              </a:rPr>
              <a:t>Экспертиза </a:t>
            </a:r>
            <a:br>
              <a:rPr lang="ru-RU" sz="1400" b="1" cap="small" dirty="0">
                <a:latin typeface="Montserrat" panose="00000500000000000000" pitchFamily="2" charset="-52"/>
              </a:rPr>
            </a:br>
            <a:r>
              <a:rPr lang="ru-RU" sz="1400" b="1" cap="small" dirty="0">
                <a:latin typeface="Montserrat" panose="00000500000000000000" pitchFamily="2" charset="-52"/>
              </a:rPr>
              <a:t>по существу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6703002" y="1187187"/>
            <a:ext cx="2054946" cy="944471"/>
          </a:xfrm>
          <a:prstGeom prst="rightArrow">
            <a:avLst>
              <a:gd name="adj1" fmla="val 50000"/>
              <a:gd name="adj2" fmla="val 80493"/>
            </a:avLst>
          </a:prstGeom>
          <a:solidFill>
            <a:srgbClr val="314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small" dirty="0">
                <a:latin typeface="Montserrat" panose="00000500000000000000" pitchFamily="2" charset="-52"/>
              </a:rPr>
              <a:t>Выдача патента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0127" y="5869051"/>
            <a:ext cx="88392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400" b="1" cap="small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Запатентовать изобретение, полезную модель или промышленный образец может автор(ы)  или юридическое лицо (например, работодатель автора), к которому исключительное право перешло на основе договора</a:t>
            </a:r>
            <a:endParaRPr lang="ru-RU" sz="1400" b="1" cap="small" dirty="0">
              <a:effectLst/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7343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6232" y="262574"/>
            <a:ext cx="7818942" cy="1325563"/>
          </a:xfrm>
        </p:spPr>
        <p:txBody>
          <a:bodyPr/>
          <a:lstStyle/>
          <a:p>
            <a:r>
              <a:rPr lang="ru-RU" dirty="0" smtClean="0"/>
              <a:t>КОНКУРС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204155" y="35297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7651" y="2895829"/>
            <a:ext cx="8937523" cy="2687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cap="small" dirty="0" smtClean="0">
                <a:solidFill>
                  <a:srgbClr val="E10447"/>
                </a:solidFill>
                <a:latin typeface="Montserrat Black" panose="00000A00000000000000" pitchFamily="2" charset="-52"/>
                <a:ea typeface="Calibri" panose="020F0502020204030204" pitchFamily="34" charset="0"/>
              </a:rPr>
              <a:t>На </a:t>
            </a:r>
            <a:r>
              <a:rPr lang="ru-RU" cap="small" dirty="0">
                <a:solidFill>
                  <a:srgbClr val="E10447"/>
                </a:solidFill>
                <a:latin typeface="Montserrat Black" panose="00000A00000000000000" pitchFamily="2" charset="-52"/>
                <a:ea typeface="Calibri" panose="020F0502020204030204" pitchFamily="34" charset="0"/>
              </a:rPr>
              <a:t>конкурс принимаются проекты </a:t>
            </a:r>
            <a:endParaRPr lang="ru-RU" cap="small" dirty="0" smtClean="0">
              <a:solidFill>
                <a:srgbClr val="E10447"/>
              </a:solidFill>
              <a:latin typeface="Montserrat Black" panose="00000A00000000000000" pitchFamily="2" charset="-52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cap="small" dirty="0" smtClean="0">
                <a:solidFill>
                  <a:srgbClr val="E10447"/>
                </a:solidFill>
                <a:latin typeface="Montserrat Black" panose="00000A00000000000000" pitchFamily="2" charset="-52"/>
                <a:ea typeface="Calibri" panose="020F0502020204030204" pitchFamily="34" charset="0"/>
              </a:rPr>
              <a:t>изобретений </a:t>
            </a:r>
            <a:r>
              <a:rPr lang="ru-RU" cap="small" dirty="0">
                <a:solidFill>
                  <a:srgbClr val="E10447"/>
                </a:solidFill>
                <a:latin typeface="Montserrat Black" panose="00000A00000000000000" pitchFamily="2" charset="-52"/>
                <a:ea typeface="Calibri" panose="020F0502020204030204" pitchFamily="34" charset="0"/>
              </a:rPr>
              <a:t>и полезных </a:t>
            </a:r>
            <a:r>
              <a:rPr lang="ru-RU" cap="small" dirty="0" smtClean="0">
                <a:solidFill>
                  <a:srgbClr val="E10447"/>
                </a:solidFill>
                <a:latin typeface="Montserrat Black" panose="00000A00000000000000" pitchFamily="2" charset="-52"/>
                <a:ea typeface="Calibri" panose="020F0502020204030204" pitchFamily="34" charset="0"/>
              </a:rPr>
              <a:t>моделей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marL="57600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cap="small" dirty="0" smtClean="0">
                <a:solidFill>
                  <a:srgbClr val="7A797C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Победители конкурса получают дипломы и денежные премии</a:t>
            </a:r>
          </a:p>
          <a:p>
            <a:pPr marL="57600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cap="small" dirty="0" smtClean="0">
                <a:solidFill>
                  <a:srgbClr val="7A797C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Остальные участники конкурса награждаются </a:t>
            </a:r>
            <a:r>
              <a:rPr lang="ru-RU" cap="small" dirty="0">
                <a:solidFill>
                  <a:srgbClr val="7A797C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дипломами </a:t>
            </a:r>
            <a:r>
              <a:rPr lang="ru-RU" cap="small" dirty="0" smtClean="0">
                <a:solidFill>
                  <a:srgbClr val="7A797C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участника </a:t>
            </a:r>
          </a:p>
          <a:p>
            <a:pPr marL="57600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cap="small" dirty="0" smtClean="0">
                <a:solidFill>
                  <a:srgbClr val="7A797C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Все участники конкурса имеют </a:t>
            </a:r>
            <a:r>
              <a:rPr lang="ru-RU" cap="small" dirty="0">
                <a:solidFill>
                  <a:srgbClr val="7A797C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оформить права </a:t>
            </a:r>
            <a:r>
              <a:rPr lang="ru-RU" cap="small" dirty="0" smtClean="0">
                <a:solidFill>
                  <a:srgbClr val="7A797C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cap="small" dirty="0" smtClean="0">
                <a:solidFill>
                  <a:srgbClr val="7A797C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cap="small" dirty="0" smtClean="0">
                <a:solidFill>
                  <a:srgbClr val="7A797C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cap="small" dirty="0">
                <a:solidFill>
                  <a:srgbClr val="7A797C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предлагаемые изобретения или устройства с помощью специалистов </a:t>
            </a:r>
            <a:r>
              <a:rPr lang="ru-RU" cap="small" dirty="0" smtClean="0">
                <a:solidFill>
                  <a:srgbClr val="7A797C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Управления интеллектуальной собственности </a:t>
            </a:r>
            <a:r>
              <a:rPr lang="ru-RU" cap="small" dirty="0" err="1" smtClean="0">
                <a:solidFill>
                  <a:srgbClr val="7A797C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ТвГУ</a:t>
            </a:r>
            <a:endParaRPr lang="ru-RU" alt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306542" y="-225682"/>
            <a:ext cx="530915" cy="4513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306542" y="-225682"/>
            <a:ext cx="530915" cy="4513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6477" y="1402578"/>
            <a:ext cx="8731046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>
                <a:solidFill>
                  <a:srgbClr val="2A3DAD"/>
                </a:solidFill>
                <a:latin typeface="Montserrat ExtraBold" panose="00000900000000000000" pitchFamily="2" charset="-52"/>
                <a:ea typeface="Calibri" panose="020F0502020204030204" pitchFamily="34" charset="0"/>
              </a:rPr>
              <a:t>КОНКУРС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3200" dirty="0">
                <a:solidFill>
                  <a:srgbClr val="2A3DAD"/>
                </a:solidFill>
                <a:latin typeface="Montserrat ExtraBold" panose="00000900000000000000" pitchFamily="2" charset="-52"/>
                <a:ea typeface="Calibri" panose="020F0502020204030204" pitchFamily="34" charset="0"/>
              </a:rPr>
              <a:t>«</a:t>
            </a:r>
            <a:r>
              <a:rPr lang="ru-RU" sz="3200" cap="small" dirty="0">
                <a:solidFill>
                  <a:srgbClr val="2A3DAD"/>
                </a:solidFill>
                <a:latin typeface="Montserrat ExtraBold" panose="00000900000000000000" pitchFamily="2" charset="-52"/>
                <a:ea typeface="Calibri" panose="020F0502020204030204" pitchFamily="34" charset="0"/>
              </a:rPr>
              <a:t>Инновационный</a:t>
            </a:r>
            <a:r>
              <a:rPr lang="ru-RU" sz="3200" dirty="0">
                <a:solidFill>
                  <a:srgbClr val="2A3DAD"/>
                </a:solidFill>
                <a:latin typeface="Montserrat ExtraBold" panose="00000900000000000000" pitchFamily="2" charset="-52"/>
                <a:ea typeface="Calibri" panose="020F0502020204030204" pitchFamily="34" charset="0"/>
              </a:rPr>
              <a:t> потенциал </a:t>
            </a:r>
            <a:r>
              <a:rPr lang="ru-RU" sz="3200" dirty="0" err="1">
                <a:solidFill>
                  <a:srgbClr val="2A3DAD"/>
                </a:solidFill>
                <a:latin typeface="Montserrat ExtraBold" panose="00000900000000000000" pitchFamily="2" charset="-52"/>
                <a:ea typeface="Calibri" panose="020F0502020204030204" pitchFamily="34" charset="0"/>
              </a:rPr>
              <a:t>ТвГУ</a:t>
            </a:r>
            <a:r>
              <a:rPr lang="ru-RU" sz="3200" dirty="0">
                <a:solidFill>
                  <a:srgbClr val="2A3DAD"/>
                </a:solidFill>
                <a:latin typeface="Montserrat ExtraBold" panose="00000900000000000000" pitchFamily="2" charset="-52"/>
                <a:ea typeface="Calibri" panose="020F0502020204030204" pitchFamily="34" charset="0"/>
              </a:rPr>
              <a:t>»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cap="small" dirty="0">
                <a:solidFill>
                  <a:srgbClr val="2A3DAD"/>
                </a:solidFill>
                <a:latin typeface="Montserrat ExtraBold" panose="00000900000000000000" pitchFamily="2" charset="-52"/>
                <a:ea typeface="Calibri" panose="020F0502020204030204" pitchFamily="34" charset="0"/>
              </a:rPr>
              <a:t>для студентов, магистрантов, аспирантов</a:t>
            </a:r>
            <a:r>
              <a:rPr lang="ru-RU" dirty="0">
                <a:solidFill>
                  <a:srgbClr val="2A3DAD"/>
                </a:solidFill>
                <a:latin typeface="Montserrat ExtraBold" panose="00000900000000000000" pitchFamily="2" charset="-52"/>
                <a:ea typeface="Calibri" panose="020F0502020204030204" pitchFamily="34" charset="0"/>
              </a:rPr>
              <a:t>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519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НОУ-ХАУ (СЕКРЕТ ПРОИЗВОДСТВА)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7476" y="1701207"/>
            <a:ext cx="88392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latin typeface="Montserrat" panose="00000500000000000000" pitchFamily="2" charset="-52"/>
              </a:rPr>
              <a:t>Секретом </a:t>
            </a:r>
            <a:r>
              <a:rPr lang="ru-RU" sz="1600" b="1" dirty="0">
                <a:latin typeface="Montserrat" panose="00000500000000000000" pitchFamily="2" charset="-52"/>
              </a:rPr>
              <a:t>производства (ноу-хау) </a:t>
            </a:r>
            <a:r>
              <a:rPr lang="ru-RU" sz="1600" dirty="0">
                <a:latin typeface="Montserrat" panose="00000500000000000000" pitchFamily="2" charset="-52"/>
              </a:rPr>
              <a:t>признаются сведения любого характера (производственные, технические, экономические, организационные и другие</a:t>
            </a:r>
            <a:r>
              <a:rPr lang="ru-RU" sz="1600" dirty="0" smtClean="0">
                <a:latin typeface="Montserrat" panose="00000500000000000000" pitchFamily="2" charset="-52"/>
              </a:rPr>
              <a:t>)</a:t>
            </a:r>
            <a:br>
              <a:rPr lang="ru-RU" sz="1600" dirty="0" smtClean="0">
                <a:latin typeface="Montserrat" panose="00000500000000000000" pitchFamily="2" charset="-52"/>
              </a:rPr>
            </a:br>
            <a:r>
              <a:rPr lang="ru-RU" sz="1600" dirty="0" smtClean="0">
                <a:latin typeface="Montserrat" panose="00000500000000000000" pitchFamily="2" charset="-52"/>
              </a:rPr>
              <a:t>о </a:t>
            </a:r>
            <a:r>
              <a:rPr lang="ru-RU" sz="1600" dirty="0">
                <a:latin typeface="Montserrat" panose="00000500000000000000" pitchFamily="2" charset="-52"/>
              </a:rPr>
              <a:t>результатах интеллектуальной деятельности в научно-технической сфере </a:t>
            </a:r>
            <a:r>
              <a:rPr lang="ru-RU" sz="1600" dirty="0" smtClean="0">
                <a:latin typeface="Montserrat" panose="00000500000000000000" pitchFamily="2" charset="-52"/>
              </a:rPr>
              <a:t/>
            </a:r>
            <a:br>
              <a:rPr lang="ru-RU" sz="1600" dirty="0" smtClean="0">
                <a:latin typeface="Montserrat" panose="00000500000000000000" pitchFamily="2" charset="-52"/>
              </a:rPr>
            </a:br>
            <a:r>
              <a:rPr lang="ru-RU" sz="1600" dirty="0" smtClean="0">
                <a:latin typeface="Montserrat" panose="00000500000000000000" pitchFamily="2" charset="-52"/>
              </a:rPr>
              <a:t>и </a:t>
            </a:r>
            <a:r>
              <a:rPr lang="ru-RU" sz="1600" dirty="0">
                <a:latin typeface="Montserrat" panose="00000500000000000000" pitchFamily="2" charset="-52"/>
              </a:rPr>
              <a:t>о способах осуществления профессиональной деятельности, </a:t>
            </a:r>
            <a:r>
              <a:rPr lang="ru-RU" sz="1600" b="1" dirty="0">
                <a:latin typeface="Montserrat" panose="00000500000000000000" pitchFamily="2" charset="-52"/>
              </a:rPr>
              <a:t>имеющие </a:t>
            </a:r>
            <a:r>
              <a:rPr lang="ru-RU" sz="1600" dirty="0">
                <a:latin typeface="Montserrat" panose="00000500000000000000" pitchFamily="2" charset="-52"/>
              </a:rPr>
              <a:t>действительную или потенциальную </a:t>
            </a:r>
            <a:r>
              <a:rPr lang="ru-RU" sz="1600" b="1" dirty="0">
                <a:latin typeface="Montserrat" panose="00000500000000000000" pitchFamily="2" charset="-52"/>
              </a:rPr>
              <a:t>коммерческую ценность вследствие неизвестности их третьим лицам</a:t>
            </a:r>
            <a:r>
              <a:rPr lang="ru-RU" sz="1600" dirty="0">
                <a:latin typeface="Montserrat" panose="00000500000000000000" pitchFamily="2" charset="-52"/>
              </a:rPr>
              <a:t>, если к таким сведениям у третьих лиц нет свободного доступа на законном основании и обладатель таких сведений принимает разумные меры для соблюдения их конфиденциальности, в том числе путем введения режима коммерческой тайны</a:t>
            </a:r>
            <a:r>
              <a:rPr lang="ru-RU" sz="1600" dirty="0" smtClean="0">
                <a:latin typeface="Montserrat" panose="00000500000000000000" pitchFamily="2" charset="-52"/>
              </a:rPr>
              <a:t>.</a:t>
            </a:r>
          </a:p>
          <a:p>
            <a:pPr>
              <a:lnSpc>
                <a:spcPct val="150000"/>
              </a:lnSpc>
            </a:pPr>
            <a:endParaRPr lang="ru-RU" sz="1600" dirty="0" smtClean="0">
              <a:latin typeface="Montserrat" panose="00000500000000000000" pitchFamily="2" charset="-52"/>
            </a:endParaRPr>
          </a:p>
          <a:p>
            <a:pPr>
              <a:lnSpc>
                <a:spcPct val="150000"/>
              </a:lnSpc>
            </a:pPr>
            <a:r>
              <a:rPr lang="ru-RU" altLang="ru-RU" sz="1600" dirty="0" smtClean="0">
                <a:latin typeface="Montserrat" panose="00000500000000000000" pitchFamily="2" charset="-52"/>
              </a:rPr>
              <a:t>(Ст</a:t>
            </a:r>
            <a:r>
              <a:rPr lang="ru-RU" altLang="ru-RU" sz="1600" dirty="0">
                <a:latin typeface="Montserrat" panose="00000500000000000000" pitchFamily="2" charset="-52"/>
              </a:rPr>
              <a:t>. </a:t>
            </a:r>
            <a:r>
              <a:rPr lang="ru-RU" altLang="ru-RU" sz="1600" dirty="0" smtClean="0">
                <a:latin typeface="Montserrat" panose="00000500000000000000" pitchFamily="2" charset="-52"/>
              </a:rPr>
              <a:t>1465 </a:t>
            </a:r>
            <a:r>
              <a:rPr lang="ru-RU" altLang="ru-RU" sz="1600" dirty="0">
                <a:latin typeface="Montserrat" panose="00000500000000000000" pitchFamily="2" charset="-52"/>
              </a:rPr>
              <a:t>ГК РФ)</a:t>
            </a:r>
          </a:p>
          <a:p>
            <a:endParaRPr lang="ru-RU" altLang="ru-RU" sz="16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6123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СЕЛЕКЦИОННЫЕ ДОСТИЖЕНИЯ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8315" y="1420988"/>
            <a:ext cx="8839204" cy="4904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600" dirty="0">
                <a:latin typeface="Montserrat" panose="00000500000000000000" pitchFamily="2" charset="-52"/>
              </a:rPr>
              <a:t>Объектами интеллектуальных прав на селекционные достижения являются </a:t>
            </a:r>
            <a:r>
              <a:rPr lang="ru-RU" sz="1600" b="1" dirty="0">
                <a:latin typeface="Montserrat" panose="00000500000000000000" pitchFamily="2" charset="-52"/>
              </a:rPr>
              <a:t>сорта растений </a:t>
            </a:r>
            <a:r>
              <a:rPr lang="ru-RU" sz="1600" dirty="0">
                <a:latin typeface="Montserrat" panose="00000500000000000000" pitchFamily="2" charset="-52"/>
              </a:rPr>
              <a:t>и </a:t>
            </a:r>
            <a:r>
              <a:rPr lang="ru-RU" sz="1600" b="1" dirty="0">
                <a:latin typeface="Montserrat" panose="00000500000000000000" pitchFamily="2" charset="-52"/>
              </a:rPr>
              <a:t>породы животных</a:t>
            </a:r>
            <a:r>
              <a:rPr lang="ru-RU" sz="1600" dirty="0">
                <a:latin typeface="Montserrat" panose="00000500000000000000" pitchFamily="2" charset="-52"/>
              </a:rPr>
              <a:t>, зарегистрированные в Государственном реестре охраняемых селекционных достижений.</a:t>
            </a:r>
          </a:p>
          <a:p>
            <a:pPr>
              <a:lnSpc>
                <a:spcPct val="130000"/>
              </a:lnSpc>
            </a:pPr>
            <a:r>
              <a:rPr lang="ru-RU" altLang="ru-RU" sz="1600" dirty="0" smtClean="0">
                <a:latin typeface="Montserrat" panose="00000500000000000000" pitchFamily="2" charset="-52"/>
              </a:rPr>
              <a:t>(Ст</a:t>
            </a:r>
            <a:r>
              <a:rPr lang="ru-RU" altLang="ru-RU" sz="1600" dirty="0">
                <a:latin typeface="Montserrat" panose="00000500000000000000" pitchFamily="2" charset="-52"/>
              </a:rPr>
              <a:t>. </a:t>
            </a:r>
            <a:r>
              <a:rPr lang="ru-RU" altLang="ru-RU" sz="1600" dirty="0" smtClean="0">
                <a:latin typeface="Montserrat" panose="00000500000000000000" pitchFamily="2" charset="-52"/>
              </a:rPr>
              <a:t>1412 </a:t>
            </a:r>
            <a:r>
              <a:rPr lang="ru-RU" altLang="ru-RU" sz="1600" dirty="0">
                <a:latin typeface="Montserrat" panose="00000500000000000000" pitchFamily="2" charset="-52"/>
              </a:rPr>
              <a:t>ГК РФ)</a:t>
            </a:r>
          </a:p>
          <a:p>
            <a:pPr>
              <a:lnSpc>
                <a:spcPct val="130000"/>
              </a:lnSpc>
            </a:pPr>
            <a:r>
              <a:rPr lang="ru-RU" sz="1600" dirty="0">
                <a:latin typeface="Montserrat" panose="00000500000000000000" pitchFamily="2" charset="-52"/>
              </a:rPr>
              <a:t>Критериями </a:t>
            </a:r>
            <a:r>
              <a:rPr lang="ru-RU" sz="1600" dirty="0" err="1">
                <a:latin typeface="Montserrat" panose="00000500000000000000" pitchFamily="2" charset="-52"/>
              </a:rPr>
              <a:t>охраноспособности</a:t>
            </a:r>
            <a:r>
              <a:rPr lang="ru-RU" sz="1600" dirty="0">
                <a:latin typeface="Montserrat" panose="00000500000000000000" pitchFamily="2" charset="-52"/>
              </a:rPr>
              <a:t> селекционного достижения являются </a:t>
            </a:r>
            <a:r>
              <a:rPr lang="ru-RU" sz="1600" b="1" dirty="0" smtClean="0">
                <a:latin typeface="Montserrat" panose="00000500000000000000" pitchFamily="2" charset="-52"/>
              </a:rPr>
              <a:t>новизна</a:t>
            </a:r>
            <a:r>
              <a:rPr lang="ru-RU" sz="1600" dirty="0" smtClean="0">
                <a:latin typeface="Montserrat" panose="00000500000000000000" pitchFamily="2" charset="-52"/>
              </a:rPr>
              <a:t>, </a:t>
            </a:r>
            <a:r>
              <a:rPr lang="ru-RU" sz="1600" b="1" dirty="0" err="1" smtClean="0">
                <a:latin typeface="Montserrat" panose="00000500000000000000" pitchFamily="2" charset="-52"/>
              </a:rPr>
              <a:t>отличимость</a:t>
            </a:r>
            <a:r>
              <a:rPr lang="ru-RU" sz="1600" dirty="0" smtClean="0">
                <a:latin typeface="Montserrat" panose="00000500000000000000" pitchFamily="2" charset="-52"/>
              </a:rPr>
              <a:t>, </a:t>
            </a:r>
            <a:r>
              <a:rPr lang="ru-RU" sz="1600" b="1" dirty="0">
                <a:latin typeface="Montserrat" panose="00000500000000000000" pitchFamily="2" charset="-52"/>
              </a:rPr>
              <a:t>однородность</a:t>
            </a:r>
            <a:r>
              <a:rPr lang="ru-RU" sz="1600" dirty="0">
                <a:latin typeface="Montserrat" panose="00000500000000000000" pitchFamily="2" charset="-52"/>
              </a:rPr>
              <a:t> </a:t>
            </a:r>
            <a:r>
              <a:rPr lang="ru-RU" sz="1600" dirty="0" smtClean="0">
                <a:latin typeface="Montserrat" panose="00000500000000000000" pitchFamily="2" charset="-52"/>
              </a:rPr>
              <a:t>и </a:t>
            </a:r>
            <a:r>
              <a:rPr lang="ru-RU" sz="1600" b="1" dirty="0" smtClean="0">
                <a:latin typeface="Montserrat" panose="00000500000000000000" pitchFamily="2" charset="-52"/>
              </a:rPr>
              <a:t>стабильность</a:t>
            </a:r>
            <a:r>
              <a:rPr lang="ru-RU" sz="1600" dirty="0" smtClean="0">
                <a:latin typeface="Montserrat" panose="00000500000000000000" pitchFamily="2" charset="-52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ru-RU" altLang="ru-RU" sz="1600" dirty="0" smtClean="0">
                <a:latin typeface="Montserrat" panose="00000500000000000000" pitchFamily="2" charset="-52"/>
              </a:rPr>
              <a:t>(Ст</a:t>
            </a:r>
            <a:r>
              <a:rPr lang="ru-RU" altLang="ru-RU" sz="1600" dirty="0">
                <a:latin typeface="Montserrat" panose="00000500000000000000" pitchFamily="2" charset="-52"/>
              </a:rPr>
              <a:t>. </a:t>
            </a:r>
            <a:r>
              <a:rPr lang="ru-RU" altLang="ru-RU" sz="1600" dirty="0" smtClean="0">
                <a:latin typeface="Montserrat" panose="00000500000000000000" pitchFamily="2" charset="-52"/>
              </a:rPr>
              <a:t>1413 </a:t>
            </a:r>
            <a:r>
              <a:rPr lang="ru-RU" altLang="ru-RU" sz="1600" dirty="0">
                <a:latin typeface="Montserrat" panose="00000500000000000000" pitchFamily="2" charset="-52"/>
              </a:rPr>
              <a:t>ГК РФ)</a:t>
            </a:r>
          </a:p>
          <a:p>
            <a:pPr>
              <a:lnSpc>
                <a:spcPct val="130000"/>
              </a:lnSpc>
            </a:pPr>
            <a:r>
              <a:rPr lang="ru-RU" sz="1600" dirty="0">
                <a:latin typeface="Montserrat" panose="00000500000000000000" pitchFamily="2" charset="-52"/>
              </a:rPr>
              <a:t>Автору селекционного </a:t>
            </a:r>
            <a:r>
              <a:rPr lang="ru-RU" sz="1600" dirty="0" smtClean="0">
                <a:latin typeface="Montserrat" panose="00000500000000000000" pitchFamily="2" charset="-52"/>
              </a:rPr>
              <a:t>достижения принадлежат</a:t>
            </a:r>
          </a:p>
          <a:p>
            <a:pPr>
              <a:lnSpc>
                <a:spcPct val="130000"/>
              </a:lnSpc>
            </a:pPr>
            <a:r>
              <a:rPr lang="ru-RU" sz="1600" dirty="0" smtClean="0">
                <a:latin typeface="Montserrat" panose="00000500000000000000" pitchFamily="2" charset="-52"/>
              </a:rPr>
              <a:t>следующие </a:t>
            </a:r>
            <a:r>
              <a:rPr lang="ru-RU" sz="1600" dirty="0">
                <a:latin typeface="Montserrat" panose="00000500000000000000" pitchFamily="2" charset="-52"/>
              </a:rPr>
              <a:t>интеллектуальные права</a:t>
            </a:r>
            <a:r>
              <a:rPr lang="ru-RU" sz="1600" dirty="0" smtClean="0">
                <a:latin typeface="Montserrat" panose="00000500000000000000" pitchFamily="2" charset="-52"/>
              </a:rPr>
              <a:t>:  </a:t>
            </a:r>
          </a:p>
          <a:p>
            <a:pPr>
              <a:lnSpc>
                <a:spcPct val="130000"/>
              </a:lnSpc>
            </a:pPr>
            <a:r>
              <a:rPr lang="ru-RU" sz="1600" b="1" dirty="0" smtClean="0">
                <a:latin typeface="Montserrat" panose="00000500000000000000" pitchFamily="2" charset="-52"/>
              </a:rPr>
              <a:t>исключительное право </a:t>
            </a:r>
            <a:r>
              <a:rPr lang="ru-RU" sz="1600" dirty="0" smtClean="0">
                <a:latin typeface="Montserrat" panose="00000500000000000000" pitchFamily="2" charset="-52"/>
              </a:rPr>
              <a:t>и </a:t>
            </a:r>
            <a:r>
              <a:rPr lang="ru-RU" sz="1600" b="1" dirty="0" smtClean="0">
                <a:latin typeface="Montserrat" panose="00000500000000000000" pitchFamily="2" charset="-52"/>
              </a:rPr>
              <a:t>право </a:t>
            </a:r>
            <a:r>
              <a:rPr lang="ru-RU" sz="1600" b="1" dirty="0">
                <a:latin typeface="Montserrat" panose="00000500000000000000" pitchFamily="2" charset="-52"/>
              </a:rPr>
              <a:t>авторства</a:t>
            </a:r>
            <a:r>
              <a:rPr lang="ru-RU" sz="1600" dirty="0" smtClean="0">
                <a:latin typeface="Montserrat" panose="00000500000000000000" pitchFamily="2" charset="-52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ru-RU" altLang="ru-RU" sz="1600" dirty="0" smtClean="0">
                <a:latin typeface="Montserrat" panose="00000500000000000000" pitchFamily="2" charset="-52"/>
              </a:rPr>
              <a:t>(Ст</a:t>
            </a:r>
            <a:r>
              <a:rPr lang="ru-RU" altLang="ru-RU" sz="1600" dirty="0">
                <a:latin typeface="Montserrat" panose="00000500000000000000" pitchFamily="2" charset="-52"/>
              </a:rPr>
              <a:t>. </a:t>
            </a:r>
            <a:r>
              <a:rPr lang="ru-RU" altLang="ru-RU" sz="1600" dirty="0" smtClean="0">
                <a:latin typeface="Montserrat" panose="00000500000000000000" pitchFamily="2" charset="-52"/>
              </a:rPr>
              <a:t>1408 </a:t>
            </a:r>
            <a:r>
              <a:rPr lang="ru-RU" altLang="ru-RU" sz="1600" dirty="0">
                <a:latin typeface="Montserrat" panose="00000500000000000000" pitchFamily="2" charset="-52"/>
              </a:rPr>
              <a:t>ГК РФ)</a:t>
            </a:r>
          </a:p>
          <a:p>
            <a:pPr>
              <a:lnSpc>
                <a:spcPct val="130000"/>
              </a:lnSpc>
            </a:pPr>
            <a:r>
              <a:rPr lang="ru-RU" altLang="ru-RU" sz="1600" dirty="0" smtClean="0">
                <a:latin typeface="Montserrat" panose="00000500000000000000" pitchFamily="2" charset="-52"/>
              </a:rPr>
              <a:t>Срок действия исключительного права: 30 лет. </a:t>
            </a:r>
          </a:p>
          <a:p>
            <a:pPr>
              <a:lnSpc>
                <a:spcPct val="130000"/>
              </a:lnSpc>
            </a:pPr>
            <a:r>
              <a:rPr lang="ru-RU" sz="1600" dirty="0">
                <a:latin typeface="Montserrat" panose="00000500000000000000" pitchFamily="2" charset="-52"/>
              </a:rPr>
              <a:t>На сорта винограда, древесных декоративных, </a:t>
            </a:r>
            <a:endParaRPr lang="ru-RU" sz="1600" dirty="0" smtClean="0">
              <a:latin typeface="Montserrat" panose="00000500000000000000" pitchFamily="2" charset="-52"/>
            </a:endParaRPr>
          </a:p>
          <a:p>
            <a:pPr>
              <a:lnSpc>
                <a:spcPct val="130000"/>
              </a:lnSpc>
            </a:pPr>
            <a:r>
              <a:rPr lang="ru-RU" sz="1600" dirty="0" smtClean="0">
                <a:latin typeface="Montserrat" panose="00000500000000000000" pitchFamily="2" charset="-52"/>
              </a:rPr>
              <a:t>плодовых </a:t>
            </a:r>
            <a:r>
              <a:rPr lang="ru-RU" sz="1600" dirty="0">
                <a:latin typeface="Montserrat" panose="00000500000000000000" pitchFamily="2" charset="-52"/>
              </a:rPr>
              <a:t>культур и лесных </a:t>
            </a:r>
            <a:r>
              <a:rPr lang="ru-RU" sz="1600" dirty="0" smtClean="0">
                <a:latin typeface="Montserrat" panose="00000500000000000000" pitchFamily="2" charset="-52"/>
              </a:rPr>
              <a:t>пород — 35 лет.</a:t>
            </a:r>
            <a:r>
              <a:rPr lang="ru-RU" dirty="0"/>
              <a:t> </a:t>
            </a:r>
            <a:endParaRPr lang="ru-RU" dirty="0" smtClean="0"/>
          </a:p>
          <a:p>
            <a:pPr>
              <a:lnSpc>
                <a:spcPct val="130000"/>
              </a:lnSpc>
            </a:pPr>
            <a:r>
              <a:rPr lang="ru-RU" altLang="ru-RU" sz="1600" dirty="0" smtClean="0">
                <a:latin typeface="Montserrat" panose="00000500000000000000" pitchFamily="2" charset="-52"/>
              </a:rPr>
              <a:t>(Ст</a:t>
            </a:r>
            <a:r>
              <a:rPr lang="ru-RU" altLang="ru-RU" sz="1600" dirty="0">
                <a:latin typeface="Montserrat" panose="00000500000000000000" pitchFamily="2" charset="-52"/>
              </a:rPr>
              <a:t>. </a:t>
            </a:r>
            <a:r>
              <a:rPr lang="ru-RU" altLang="ru-RU" sz="1600" dirty="0" smtClean="0">
                <a:latin typeface="Montserrat" panose="00000500000000000000" pitchFamily="2" charset="-52"/>
              </a:rPr>
              <a:t>1424 </a:t>
            </a:r>
            <a:r>
              <a:rPr lang="ru-RU" altLang="ru-RU" sz="1600" dirty="0">
                <a:latin typeface="Montserrat" panose="00000500000000000000" pitchFamily="2" charset="-52"/>
              </a:rPr>
              <a:t>ГК РФ</a:t>
            </a:r>
            <a:r>
              <a:rPr lang="ru-RU" altLang="ru-RU" sz="1600" dirty="0" smtClean="0">
                <a:latin typeface="Montserrat" panose="00000500000000000000" pitchFamily="2" charset="-52"/>
              </a:rPr>
              <a:t>)</a:t>
            </a:r>
            <a:endParaRPr lang="ru-RU" altLang="ru-RU" sz="1600" dirty="0">
              <a:latin typeface="Montserrat" panose="00000500000000000000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388" y="3785419"/>
            <a:ext cx="1859311" cy="2628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888" y="3185652"/>
            <a:ext cx="1867142" cy="2628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5645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6231" y="262574"/>
            <a:ext cx="7553471" cy="1325563"/>
          </a:xfrm>
        </p:spPr>
        <p:txBody>
          <a:bodyPr/>
          <a:lstStyle/>
          <a:p>
            <a:r>
              <a:rPr lang="ru-RU" dirty="0" smtClean="0"/>
              <a:t>ТОПОЛОГИИ ИНТЕГРАЛЬНЫХ МИКРОСХЕМ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8315" y="1420988"/>
            <a:ext cx="8839204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b="1" dirty="0">
                <a:latin typeface="Montserrat" panose="00000500000000000000" pitchFamily="2" charset="-52"/>
              </a:rPr>
              <a:t>Топологией интегральной микросхемы </a:t>
            </a:r>
            <a:r>
              <a:rPr lang="ru-RU" sz="1400" dirty="0">
                <a:latin typeface="Montserrat" panose="00000500000000000000" pitchFamily="2" charset="-52"/>
              </a:rPr>
              <a:t>является зафиксированное на материальном носителе пространственно-геометрическое расположение совокупности элементов интегральной микросхемы и связей между ними. </a:t>
            </a:r>
            <a:endParaRPr lang="ru-RU" sz="1400" dirty="0" smtClean="0">
              <a:latin typeface="Montserrat" panose="00000500000000000000" pitchFamily="2" charset="-52"/>
            </a:endParaRPr>
          </a:p>
          <a:p>
            <a:pPr>
              <a:lnSpc>
                <a:spcPct val="130000"/>
              </a:lnSpc>
            </a:pPr>
            <a:r>
              <a:rPr lang="ru-RU" sz="1400" dirty="0" smtClean="0">
                <a:latin typeface="Montserrat" panose="00000500000000000000" pitchFamily="2" charset="-52"/>
              </a:rPr>
              <a:t>Правовая охрана </a:t>
            </a:r>
            <a:r>
              <a:rPr lang="ru-RU" sz="1400" dirty="0">
                <a:latin typeface="Montserrat" panose="00000500000000000000" pitchFamily="2" charset="-52"/>
              </a:rPr>
              <a:t>распространяется только на оригинальную топологию интегральной микросхемы, созданную в результате творческой деятельности автора и неизвестную автору и (или) специалистам в области разработки топологий интегральных микросхем на дату ее создания. </a:t>
            </a:r>
            <a:r>
              <a:rPr lang="ru-RU" sz="1400" dirty="0" smtClean="0">
                <a:latin typeface="Montserrat" panose="00000500000000000000" pitchFamily="2" charset="-52"/>
              </a:rPr>
              <a:t>Топологии </a:t>
            </a:r>
            <a:r>
              <a:rPr lang="ru-RU" sz="1400" dirty="0">
                <a:latin typeface="Montserrat" panose="00000500000000000000" pitchFamily="2" charset="-52"/>
              </a:rPr>
              <a:t>интегральной микросхемы, состоящей из элементов, которые известны специалистам в области разработки топологий интегральных микросхем на дату ее создания, предоставляется правовая охрана, если пространственно-геометрическое расположение совокупности таких элементов и связей между ними в целом отвечает требованию оригинальности.</a:t>
            </a:r>
          </a:p>
          <a:p>
            <a:pPr>
              <a:lnSpc>
                <a:spcPct val="130000"/>
              </a:lnSpc>
            </a:pPr>
            <a:r>
              <a:rPr lang="ru-RU" altLang="ru-RU" sz="1400" dirty="0" smtClean="0">
                <a:latin typeface="Montserrat" panose="00000500000000000000" pitchFamily="2" charset="-52"/>
              </a:rPr>
              <a:t>(Ст</a:t>
            </a:r>
            <a:r>
              <a:rPr lang="ru-RU" altLang="ru-RU" sz="1400" dirty="0">
                <a:latin typeface="Montserrat" panose="00000500000000000000" pitchFamily="2" charset="-52"/>
              </a:rPr>
              <a:t>. </a:t>
            </a:r>
            <a:r>
              <a:rPr lang="ru-RU" altLang="ru-RU" sz="1400" dirty="0" smtClean="0">
                <a:latin typeface="Montserrat" panose="00000500000000000000" pitchFamily="2" charset="-52"/>
              </a:rPr>
              <a:t>1448 </a:t>
            </a:r>
            <a:r>
              <a:rPr lang="ru-RU" altLang="ru-RU" sz="1400" dirty="0">
                <a:latin typeface="Montserrat" panose="00000500000000000000" pitchFamily="2" charset="-52"/>
              </a:rPr>
              <a:t>ГК РФ)</a:t>
            </a:r>
          </a:p>
          <a:p>
            <a:pPr>
              <a:lnSpc>
                <a:spcPct val="130000"/>
              </a:lnSpc>
            </a:pPr>
            <a:r>
              <a:rPr lang="ru-RU" sz="1400" dirty="0" smtClean="0">
                <a:latin typeface="Montserrat" panose="00000500000000000000" pitchFamily="2" charset="-52"/>
              </a:rPr>
              <a:t>Автору топологии интегральной микросхемы принадлежат</a:t>
            </a:r>
          </a:p>
          <a:p>
            <a:pPr>
              <a:lnSpc>
                <a:spcPct val="130000"/>
              </a:lnSpc>
            </a:pPr>
            <a:r>
              <a:rPr lang="ru-RU" sz="1400" dirty="0" smtClean="0">
                <a:latin typeface="Montserrat" panose="00000500000000000000" pitchFamily="2" charset="-52"/>
              </a:rPr>
              <a:t>следующие </a:t>
            </a:r>
            <a:r>
              <a:rPr lang="ru-RU" sz="1400" dirty="0">
                <a:latin typeface="Montserrat" panose="00000500000000000000" pitchFamily="2" charset="-52"/>
              </a:rPr>
              <a:t>интеллектуальные права</a:t>
            </a:r>
            <a:r>
              <a:rPr lang="ru-RU" sz="1400" dirty="0" smtClean="0">
                <a:latin typeface="Montserrat" panose="00000500000000000000" pitchFamily="2" charset="-52"/>
              </a:rPr>
              <a:t>:  </a:t>
            </a:r>
          </a:p>
          <a:p>
            <a:pPr>
              <a:lnSpc>
                <a:spcPct val="130000"/>
              </a:lnSpc>
            </a:pPr>
            <a:r>
              <a:rPr lang="ru-RU" sz="1400" b="1" dirty="0" smtClean="0">
                <a:latin typeface="Montserrat" panose="00000500000000000000" pitchFamily="2" charset="-52"/>
              </a:rPr>
              <a:t>исключительное право </a:t>
            </a:r>
            <a:r>
              <a:rPr lang="ru-RU" sz="1400" dirty="0" smtClean="0">
                <a:latin typeface="Montserrat" panose="00000500000000000000" pitchFamily="2" charset="-52"/>
              </a:rPr>
              <a:t>и </a:t>
            </a:r>
            <a:r>
              <a:rPr lang="ru-RU" sz="1400" b="1" dirty="0" smtClean="0">
                <a:latin typeface="Montserrat" panose="00000500000000000000" pitchFamily="2" charset="-52"/>
              </a:rPr>
              <a:t>право </a:t>
            </a:r>
            <a:r>
              <a:rPr lang="ru-RU" sz="1400" b="1" dirty="0">
                <a:latin typeface="Montserrat" panose="00000500000000000000" pitchFamily="2" charset="-52"/>
              </a:rPr>
              <a:t>авторства</a:t>
            </a:r>
            <a:r>
              <a:rPr lang="ru-RU" sz="1400" dirty="0" smtClean="0">
                <a:latin typeface="Montserrat" panose="00000500000000000000" pitchFamily="2" charset="-52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ru-RU" altLang="ru-RU" sz="1400" dirty="0" smtClean="0">
                <a:latin typeface="Montserrat" panose="00000500000000000000" pitchFamily="2" charset="-52"/>
              </a:rPr>
              <a:t>(Ст</a:t>
            </a:r>
            <a:r>
              <a:rPr lang="ru-RU" altLang="ru-RU" sz="1400" dirty="0">
                <a:latin typeface="Montserrat" panose="00000500000000000000" pitchFamily="2" charset="-52"/>
              </a:rPr>
              <a:t>. </a:t>
            </a:r>
            <a:r>
              <a:rPr lang="ru-RU" altLang="ru-RU" sz="1400" dirty="0" smtClean="0">
                <a:latin typeface="Montserrat" panose="00000500000000000000" pitchFamily="2" charset="-52"/>
              </a:rPr>
              <a:t>1449 </a:t>
            </a:r>
            <a:r>
              <a:rPr lang="ru-RU" altLang="ru-RU" sz="1400" dirty="0">
                <a:latin typeface="Montserrat" panose="00000500000000000000" pitchFamily="2" charset="-52"/>
              </a:rPr>
              <a:t>ГК РФ)</a:t>
            </a:r>
          </a:p>
          <a:p>
            <a:pPr>
              <a:lnSpc>
                <a:spcPct val="130000"/>
              </a:lnSpc>
            </a:pPr>
            <a:r>
              <a:rPr lang="ru-RU" altLang="ru-RU" sz="1400" dirty="0" smtClean="0">
                <a:latin typeface="Montserrat" panose="00000500000000000000" pitchFamily="2" charset="-52"/>
              </a:rPr>
              <a:t>Срок действия исключительного права: 10 лет. </a:t>
            </a:r>
          </a:p>
          <a:p>
            <a:pPr>
              <a:lnSpc>
                <a:spcPct val="130000"/>
              </a:lnSpc>
            </a:pPr>
            <a:r>
              <a:rPr lang="ru-RU" altLang="ru-RU" sz="1400" dirty="0" smtClean="0">
                <a:latin typeface="Montserrat" panose="00000500000000000000" pitchFamily="2" charset="-52"/>
              </a:rPr>
              <a:t>(Ст</a:t>
            </a:r>
            <a:r>
              <a:rPr lang="ru-RU" altLang="ru-RU" sz="1400" dirty="0">
                <a:latin typeface="Montserrat" panose="00000500000000000000" pitchFamily="2" charset="-52"/>
              </a:rPr>
              <a:t>. </a:t>
            </a:r>
            <a:r>
              <a:rPr lang="ru-RU" altLang="ru-RU" sz="1400" dirty="0" smtClean="0">
                <a:latin typeface="Montserrat" panose="00000500000000000000" pitchFamily="2" charset="-52"/>
              </a:rPr>
              <a:t>1457 </a:t>
            </a:r>
            <a:r>
              <a:rPr lang="ru-RU" altLang="ru-RU" sz="1400" dirty="0">
                <a:latin typeface="Montserrat" panose="00000500000000000000" pitchFamily="2" charset="-52"/>
              </a:rPr>
              <a:t>ГК РФ</a:t>
            </a:r>
            <a:r>
              <a:rPr lang="ru-RU" altLang="ru-RU" sz="1400" dirty="0" smtClean="0">
                <a:latin typeface="Montserrat" panose="00000500000000000000" pitchFamily="2" charset="-52"/>
              </a:rPr>
              <a:t>)</a:t>
            </a:r>
            <a:endParaRPr lang="ru-RU" altLang="ru-RU" sz="1400" dirty="0"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297" y="4361096"/>
            <a:ext cx="1551956" cy="219360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397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СРЕДСТВА ИНДИВИДУАЛИЗАЦИИ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7325" y="1913806"/>
            <a:ext cx="2880851" cy="20011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sz="14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652" y="1435509"/>
            <a:ext cx="2880851" cy="472008"/>
          </a:xfrm>
          <a:prstGeom prst="rect">
            <a:avLst/>
          </a:prstGeom>
          <a:solidFill>
            <a:srgbClr val="314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Montserrat" panose="00000500000000000000" pitchFamily="2" charset="-52"/>
              </a:rPr>
              <a:t>ТОВАРНЫЙ ЗНАК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26661" y="1918103"/>
            <a:ext cx="2880851" cy="20011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ru-RU" sz="1200" dirty="0">
                <a:latin typeface="Montserrat" panose="00000500000000000000" pitchFamily="2" charset="-52"/>
              </a:rPr>
              <a:t>ОБЩЕСТВО С ОГРАНИЧЕННОЙ ОТВЕТСТВЕННОСТЬЮ «ТВЕРСКАЯ ГЕНЕРАЦИЯ»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ru-RU" sz="1200" dirty="0">
                <a:latin typeface="Montserrat" panose="00000500000000000000" pitchFamily="2" charset="-52"/>
              </a:rPr>
              <a:t>ЗАКРЫТОЕ АКЦИОНЕРНОЕ ОБЩЕСТВО «ТВЕРСКАЯ ОПТИКА»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ru-RU" sz="1200" dirty="0">
                <a:latin typeface="Montserrat" panose="00000500000000000000" pitchFamily="2" charset="-52"/>
              </a:rPr>
              <a:t>СОЮЗ «ТВЕРСКАЯ ТОРГОВО-ПРОМЫШЛЕННАЯ ПАЛАТА</a:t>
            </a:r>
            <a:r>
              <a:rPr lang="ru-RU" sz="1200" dirty="0" smtClean="0">
                <a:latin typeface="Montserrat" panose="00000500000000000000" pitchFamily="2" charset="-52"/>
              </a:rPr>
              <a:t>»</a:t>
            </a:r>
          </a:p>
          <a:p>
            <a:pPr>
              <a:spcBef>
                <a:spcPts val="400"/>
              </a:spcBef>
            </a:pPr>
            <a:r>
              <a:rPr lang="ru-RU" sz="1200" dirty="0" smtClean="0">
                <a:latin typeface="Montserrat" panose="00000500000000000000" pitchFamily="2" charset="-52"/>
              </a:rPr>
              <a:t>* только для юридических лиц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16822" y="1435509"/>
            <a:ext cx="2880851" cy="472008"/>
          </a:xfrm>
          <a:prstGeom prst="rect">
            <a:avLst/>
          </a:prstGeom>
          <a:solidFill>
            <a:srgbClr val="314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Montserrat" panose="00000500000000000000" pitchFamily="2" charset="-52"/>
              </a:rPr>
              <a:t>ФИРМЕННОЕ НАИМЕНОВАНИЕ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95997" y="1912722"/>
            <a:ext cx="2880851" cy="20011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dk1"/>
                </a:solidFill>
                <a:latin typeface="Montserrat" panose="00000500000000000000" pitchFamily="2" charset="-52"/>
              </a:rPr>
              <a:t>МИНИГОСТИНИЦА «ТВЕРЬ»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dk1"/>
                </a:solidFill>
                <a:latin typeface="Montserrat" panose="00000500000000000000" pitchFamily="2" charset="-52"/>
              </a:rPr>
              <a:t>ТУРИСТИЧЕСКАЯ ФИРМА «ЖИРАФ»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dk1"/>
                </a:solidFill>
                <a:latin typeface="Montserrat" panose="00000500000000000000" pitchFamily="2" charset="-52"/>
              </a:rPr>
              <a:t>ФОТОСТУДИЯ </a:t>
            </a:r>
            <a:br>
              <a:rPr lang="ru-RU" sz="1400" dirty="0" smtClean="0">
                <a:solidFill>
                  <a:schemeClr val="dk1"/>
                </a:solidFill>
                <a:latin typeface="Montserrat" panose="00000500000000000000" pitchFamily="2" charset="-52"/>
              </a:rPr>
            </a:br>
            <a:r>
              <a:rPr lang="ru-RU" sz="1400" dirty="0" smtClean="0">
                <a:solidFill>
                  <a:schemeClr val="dk1"/>
                </a:solidFill>
                <a:latin typeface="Montserrat" panose="00000500000000000000" pitchFamily="2" charset="-52"/>
              </a:rPr>
              <a:t>ИВАНОВА</a:t>
            </a:r>
            <a:r>
              <a:rPr lang="ru-RU" sz="1400" dirty="0" smtClean="0">
                <a:latin typeface="Montserrat" panose="00000500000000000000" pitchFamily="2" charset="-52"/>
              </a:rPr>
              <a:t> 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* </a:t>
            </a:r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юридические лица (в </a:t>
            </a:r>
            <a:r>
              <a:rPr lang="ru-RU" sz="1400" dirty="0" err="1" smtClean="0">
                <a:solidFill>
                  <a:schemeClr val="tx1"/>
                </a:solidFill>
                <a:latin typeface="Montserrat" panose="00000500000000000000" pitchFamily="2" charset="-52"/>
              </a:rPr>
              <a:t>т.ч</a:t>
            </a:r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. некоммерческие) и ИП</a:t>
            </a:r>
            <a:endParaRPr lang="ru-RU" sz="14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5997" y="1430881"/>
            <a:ext cx="2880851" cy="472008"/>
          </a:xfrm>
          <a:prstGeom prst="rect">
            <a:avLst/>
          </a:prstGeom>
          <a:solidFill>
            <a:srgbClr val="314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pc="-100" dirty="0" smtClean="0">
                <a:latin typeface="Montserrat" panose="00000500000000000000" pitchFamily="2" charset="-52"/>
              </a:rPr>
              <a:t>КОММЕРЧЕСКОЕ ОБОЗНАЧЕНИЕ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04155" y="21237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37069" y="4503458"/>
            <a:ext cx="2880851" cy="20546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ГУ </a:t>
            </a:r>
            <a:r>
              <a:rPr lang="ru-RU" sz="1400" u="sng" dirty="0" smtClean="0">
                <a:solidFill>
                  <a:srgbClr val="425AA5"/>
                </a:solidFill>
                <a:latin typeface="Montserrat" panose="00000500000000000000" pitchFamily="2" charset="-52"/>
              </a:rPr>
              <a:t>№267</a:t>
            </a:r>
            <a:r>
              <a:rPr lang="ru-RU" sz="1400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 МАЙКОПСКИЙ ЛИМОНАД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0000"/>
                </a:solidFill>
                <a:latin typeface="Montserrat" panose="00000500000000000000" pitchFamily="2" charset="-52"/>
              </a:rPr>
              <a:t>ГУ </a:t>
            </a:r>
            <a:r>
              <a:rPr lang="ru-RU" sz="1400" u="sng" dirty="0" smtClean="0">
                <a:solidFill>
                  <a:srgbClr val="425AA5"/>
                </a:solidFill>
                <a:latin typeface="Montserrat" panose="00000500000000000000" pitchFamily="2" charset="-52"/>
              </a:rPr>
              <a:t>№265 </a:t>
            </a:r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 АГИНСКИЕ </a:t>
            </a: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НАЦИОНАЛЬНЫЕ КОСТЮМЫ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ГУ </a:t>
            </a:r>
            <a:r>
              <a:rPr lang="ru-RU" sz="1400" u="sng" dirty="0" smtClean="0">
                <a:solidFill>
                  <a:srgbClr val="425AA5"/>
                </a:solidFill>
                <a:latin typeface="Montserrat" panose="00000500000000000000" pitchFamily="2" charset="-52"/>
              </a:rPr>
              <a:t>№261</a:t>
            </a:r>
            <a:r>
              <a:rPr lang="ru-RU" sz="1400" dirty="0" smtClean="0">
                <a:latin typeface="Montserrat" panose="00000500000000000000" pitchFamily="2" charset="-52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МАЦЕСТА </a:t>
            </a: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ЧАЙ </a:t>
            </a:r>
            <a:endParaRPr lang="ru-RU" sz="1400" dirty="0" smtClean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0000"/>
                </a:solidFill>
                <a:latin typeface="Montserrat" panose="00000500000000000000" pitchFamily="2" charset="-52"/>
              </a:rPr>
              <a:t>ГУ </a:t>
            </a:r>
            <a:r>
              <a:rPr lang="ru-RU" sz="1400" u="sng" dirty="0" smtClean="0">
                <a:solidFill>
                  <a:srgbClr val="425AA5"/>
                </a:solidFill>
                <a:latin typeface="Montserrat" panose="00000500000000000000" pitchFamily="2" charset="-52"/>
              </a:rPr>
              <a:t>№258 </a:t>
            </a:r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ВОРОНЕЖСКОЕ </a:t>
            </a: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МОРОЖЕНОЕ</a:t>
            </a:r>
            <a:b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</a:br>
            <a:r>
              <a:rPr lang="ru-RU" sz="1400" b="1" dirty="0" smtClean="0">
                <a:latin typeface="ClearSans Regular"/>
              </a:rPr>
              <a:t>ПТ</a:t>
            </a:r>
            <a:endParaRPr lang="ru-RU" sz="14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37069" y="4031449"/>
            <a:ext cx="2880851" cy="472008"/>
          </a:xfrm>
          <a:prstGeom prst="rect">
            <a:avLst/>
          </a:prstGeom>
          <a:solidFill>
            <a:srgbClr val="314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Montserrat" panose="00000500000000000000" pitchFamily="2" charset="-52"/>
              </a:rPr>
              <a:t>ГЕОГРАФИЧЕСКОЕ УКАЗАНИЕ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16239" y="4503458"/>
            <a:ext cx="2880851" cy="2054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НМПТ </a:t>
            </a:r>
            <a:r>
              <a:rPr lang="ru-RU" sz="1400" u="sng" dirty="0" smtClean="0">
                <a:solidFill>
                  <a:srgbClr val="425AA5"/>
                </a:solidFill>
                <a:latin typeface="Montserrat" panose="00000500000000000000" pitchFamily="2" charset="-52"/>
              </a:rPr>
              <a:t>№253</a:t>
            </a:r>
            <a:r>
              <a:rPr lang="ru-RU" sz="1400" dirty="0">
                <a:solidFill>
                  <a:srgbClr val="000000"/>
                </a:solidFill>
                <a:latin typeface="Montserrat" panose="00000500000000000000" pitchFamily="2" charset="-52"/>
              </a:rPr>
              <a:t> </a:t>
            </a: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КРАСНОДАРСКАЯ </a:t>
            </a:r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ЗЕМЛЯНИКА(КЛУБНИКА</a:t>
            </a: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)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0000"/>
                </a:solidFill>
                <a:latin typeface="Montserrat" panose="00000500000000000000" pitchFamily="2" charset="-52"/>
              </a:rPr>
              <a:t>НМПТ</a:t>
            </a:r>
            <a:r>
              <a:rPr lang="ru-RU" sz="1400" b="1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ru-RU" sz="1400" u="sng" dirty="0">
                <a:solidFill>
                  <a:srgbClr val="425AA5"/>
                </a:solidFill>
                <a:latin typeface="Montserrat" panose="00000500000000000000" pitchFamily="2" charset="-52"/>
              </a:rPr>
              <a:t>№</a:t>
            </a:r>
            <a:r>
              <a:rPr lang="ru-RU" sz="1400" u="sng" dirty="0" smtClean="0">
                <a:solidFill>
                  <a:srgbClr val="425AA5"/>
                </a:solidFill>
                <a:latin typeface="Montserrat" panose="00000500000000000000" pitchFamily="2" charset="-52"/>
              </a:rPr>
              <a:t>251</a:t>
            </a:r>
            <a:r>
              <a:rPr lang="ru-RU" sz="1400" dirty="0" smtClean="0">
                <a:latin typeface="Montserrat" panose="00000500000000000000" pitchFamily="2" charset="-52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ЧУВАШСКАЯ ВЫШИВКА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НМПТ </a:t>
            </a:r>
            <a:r>
              <a:rPr lang="ru-RU" sz="1400" u="sng" dirty="0">
                <a:solidFill>
                  <a:srgbClr val="425AA5"/>
                </a:solidFill>
                <a:latin typeface="Montserrat" panose="00000500000000000000" pitchFamily="2" charset="-52"/>
              </a:rPr>
              <a:t>№</a:t>
            </a:r>
            <a:r>
              <a:rPr lang="ru-RU" sz="1400" u="sng" dirty="0" smtClean="0">
                <a:solidFill>
                  <a:srgbClr val="425AA5"/>
                </a:solidFill>
                <a:latin typeface="Montserrat" panose="00000500000000000000" pitchFamily="2" charset="-52"/>
              </a:rPr>
              <a:t>250</a:t>
            </a:r>
            <a:r>
              <a:rPr lang="ru-RU" sz="1400" dirty="0" smtClean="0">
                <a:solidFill>
                  <a:srgbClr val="425AA5"/>
                </a:solidFill>
                <a:latin typeface="Montserrat" panose="00000500000000000000" pitchFamily="2" charset="-52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ПАЛЕХ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0000"/>
                </a:solidFill>
                <a:latin typeface="Montserrat" panose="00000500000000000000" pitchFamily="2" charset="-52"/>
              </a:rPr>
              <a:t>НМПТ </a:t>
            </a:r>
            <a:r>
              <a:rPr lang="ru-RU" sz="1400" u="sng" dirty="0">
                <a:solidFill>
                  <a:srgbClr val="425AA5"/>
                </a:solidFill>
                <a:latin typeface="Montserrat" panose="00000500000000000000" pitchFamily="2" charset="-52"/>
              </a:rPr>
              <a:t>№</a:t>
            </a:r>
            <a:r>
              <a:rPr lang="ru-RU" sz="1400" u="sng" dirty="0" smtClean="0">
                <a:solidFill>
                  <a:srgbClr val="425AA5"/>
                </a:solidFill>
                <a:latin typeface="Montserrat" panose="00000500000000000000" pitchFamily="2" charset="-52"/>
              </a:rPr>
              <a:t>246</a:t>
            </a:r>
            <a:r>
              <a:rPr lang="ru-RU" sz="1400" dirty="0" smtClean="0">
                <a:solidFill>
                  <a:srgbClr val="425AA5"/>
                </a:solidFill>
                <a:latin typeface="Montserrat" panose="00000500000000000000" pitchFamily="2" charset="-52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ИРИКЛИНСКИЙ </a:t>
            </a: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ЛЕЩ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</a:br>
            <a:endParaRPr lang="ru-RU" sz="14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16239" y="4031449"/>
            <a:ext cx="2880851" cy="472008"/>
          </a:xfrm>
          <a:prstGeom prst="rect">
            <a:avLst/>
          </a:prstGeom>
          <a:solidFill>
            <a:srgbClr val="314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Montserrat" panose="00000500000000000000" pitchFamily="2" charset="-52"/>
              </a:rPr>
              <a:t>НАИМЕНОВАНИЕ МЕСТА ПРОИСХОЖДЕНИЯ ТОВАРА</a:t>
            </a:r>
          </a:p>
        </p:txBody>
      </p:sp>
      <p:pic>
        <p:nvPicPr>
          <p:cNvPr id="19" name="Рисунок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89" y="2126487"/>
            <a:ext cx="2375474" cy="733223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 rotWithShape="1">
          <a:blip r:embed="rId3"/>
          <a:srcRect l="55639" t="43045" r="30732" b="32440"/>
          <a:stretch/>
        </p:blipFill>
        <p:spPr bwMode="auto">
          <a:xfrm>
            <a:off x="932374" y="2761072"/>
            <a:ext cx="906258" cy="9570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53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6231" y="262574"/>
            <a:ext cx="7553471" cy="1325563"/>
          </a:xfrm>
        </p:spPr>
        <p:txBody>
          <a:bodyPr/>
          <a:lstStyle/>
          <a:p>
            <a:r>
              <a:rPr lang="ru-RU" dirty="0" smtClean="0"/>
              <a:t>ПУБЛИКАЦИИ ВАК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1773" y="1588137"/>
            <a:ext cx="84262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latin typeface="Montserrat" panose="00000500000000000000" pitchFamily="2" charset="-52"/>
              </a:rPr>
              <a:t>Патенты </a:t>
            </a:r>
            <a:r>
              <a:rPr lang="ru-RU" sz="1600" dirty="0">
                <a:latin typeface="Montserrat" panose="00000500000000000000" pitchFamily="2" charset="-52"/>
              </a:rPr>
              <a:t>на изобретения, полезные модели, промышленные образцы, </a:t>
            </a:r>
            <a:endParaRPr lang="ru-RU" sz="1600" dirty="0" smtClean="0">
              <a:latin typeface="Montserrat" panose="00000500000000000000" pitchFamily="2" charset="-52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Montserrat" panose="00000500000000000000" pitchFamily="2" charset="-52"/>
              </a:rPr>
              <a:t>селекционные </a:t>
            </a:r>
            <a:r>
              <a:rPr lang="ru-RU" sz="1600" dirty="0">
                <a:latin typeface="Montserrat" panose="00000500000000000000" pitchFamily="2" charset="-52"/>
              </a:rPr>
              <a:t>достижения, </a:t>
            </a:r>
            <a:r>
              <a:rPr lang="ru-RU" sz="1600" b="1" dirty="0">
                <a:latin typeface="Montserrat" panose="00000500000000000000" pitchFamily="2" charset="-52"/>
              </a:rPr>
              <a:t>свидетельства о государственной регистрации </a:t>
            </a:r>
            <a:r>
              <a:rPr lang="ru-RU" sz="1600" dirty="0">
                <a:latin typeface="Montserrat" panose="00000500000000000000" pitchFamily="2" charset="-52"/>
              </a:rPr>
              <a:t>программ для электронных вычислительных машин, </a:t>
            </a:r>
            <a:r>
              <a:rPr lang="ru-RU" sz="1600" dirty="0" smtClean="0">
                <a:latin typeface="Montserrat" panose="00000500000000000000" pitchFamily="2" charset="-52"/>
              </a:rPr>
              <a:t/>
            </a:r>
            <a:br>
              <a:rPr lang="ru-RU" sz="1600" dirty="0" smtClean="0">
                <a:latin typeface="Montserrat" panose="00000500000000000000" pitchFamily="2" charset="-52"/>
              </a:rPr>
            </a:br>
            <a:r>
              <a:rPr lang="ru-RU" sz="1600" dirty="0" smtClean="0">
                <a:latin typeface="Montserrat" panose="00000500000000000000" pitchFamily="2" charset="-52"/>
              </a:rPr>
              <a:t>баз </a:t>
            </a:r>
            <a:r>
              <a:rPr lang="ru-RU" sz="1600" dirty="0">
                <a:latin typeface="Montserrat" panose="00000500000000000000" pitchFamily="2" charset="-52"/>
              </a:rPr>
              <a:t>данных, </a:t>
            </a:r>
            <a:r>
              <a:rPr lang="ru-RU" sz="1600" dirty="0" smtClean="0">
                <a:latin typeface="Montserrat" panose="00000500000000000000" pitchFamily="2" charset="-52"/>
              </a:rPr>
              <a:t>топологий </a:t>
            </a:r>
            <a:r>
              <a:rPr lang="ru-RU" sz="1600" dirty="0">
                <a:latin typeface="Montserrat" panose="00000500000000000000" pitchFamily="2" charset="-52"/>
              </a:rPr>
              <a:t>интегральных </a:t>
            </a:r>
            <a:r>
              <a:rPr lang="ru-RU" sz="1600" dirty="0" smtClean="0">
                <a:latin typeface="Montserrat" panose="00000500000000000000" pitchFamily="2" charset="-52"/>
              </a:rPr>
              <a:t>микросхем </a:t>
            </a:r>
            <a:r>
              <a:rPr lang="ru-RU" sz="1600" b="1" dirty="0" smtClean="0">
                <a:latin typeface="Montserrat" panose="00000500000000000000" pitchFamily="2" charset="-52"/>
              </a:rPr>
              <a:t>приравниваются к </a:t>
            </a:r>
            <a:r>
              <a:rPr lang="ru-RU" sz="1600" b="1" dirty="0">
                <a:latin typeface="Montserrat" panose="00000500000000000000" pitchFamily="2" charset="-52"/>
              </a:rPr>
              <a:t>публикациям</a:t>
            </a:r>
            <a:r>
              <a:rPr lang="ru-RU" sz="1600" dirty="0">
                <a:latin typeface="Montserrat" panose="00000500000000000000" pitchFamily="2" charset="-52"/>
              </a:rPr>
              <a:t>, </a:t>
            </a:r>
            <a:r>
              <a:rPr lang="ru-RU" sz="1600" dirty="0" smtClean="0">
                <a:latin typeface="Montserrat" panose="00000500000000000000" pitchFamily="2" charset="-52"/>
              </a:rPr>
              <a:t>в </a:t>
            </a:r>
            <a:r>
              <a:rPr lang="ru-RU" sz="1600" dirty="0">
                <a:latin typeface="Montserrat" panose="00000500000000000000" pitchFamily="2" charset="-52"/>
              </a:rPr>
              <a:t>которых излагаются основные научные результаты диссертации на соискание </a:t>
            </a:r>
            <a:r>
              <a:rPr lang="ru-RU" sz="1600" dirty="0" smtClean="0">
                <a:latin typeface="Montserrat" panose="00000500000000000000" pitchFamily="2" charset="-52"/>
              </a:rPr>
              <a:t>ученой </a:t>
            </a:r>
            <a:r>
              <a:rPr lang="ru-RU" sz="1600" dirty="0">
                <a:latin typeface="Montserrat" panose="00000500000000000000" pitchFamily="2" charset="-52"/>
              </a:rPr>
              <a:t>степени доктора наук </a:t>
            </a:r>
            <a:r>
              <a:rPr lang="ru-RU" sz="1600" dirty="0" smtClean="0">
                <a:latin typeface="Montserrat" panose="00000500000000000000" pitchFamily="2" charset="-52"/>
              </a:rPr>
              <a:t/>
            </a:r>
            <a:br>
              <a:rPr lang="ru-RU" sz="1600" dirty="0" smtClean="0">
                <a:latin typeface="Montserrat" panose="00000500000000000000" pitchFamily="2" charset="-52"/>
              </a:rPr>
            </a:br>
            <a:r>
              <a:rPr lang="ru-RU" sz="1600" dirty="0" smtClean="0">
                <a:latin typeface="Montserrat" panose="00000500000000000000" pitchFamily="2" charset="-52"/>
              </a:rPr>
              <a:t>(</a:t>
            </a:r>
            <a:r>
              <a:rPr lang="ru-RU" sz="1600" dirty="0">
                <a:latin typeface="Montserrat" panose="00000500000000000000" pitchFamily="2" charset="-52"/>
              </a:rPr>
              <a:t>за исключением диссертации на соискание </a:t>
            </a:r>
            <a:r>
              <a:rPr lang="ru-RU" sz="1600" dirty="0" smtClean="0">
                <a:latin typeface="Montserrat" panose="00000500000000000000" pitchFamily="2" charset="-52"/>
              </a:rPr>
              <a:t>ученой </a:t>
            </a:r>
            <a:r>
              <a:rPr lang="ru-RU" sz="1600" dirty="0">
                <a:latin typeface="Montserrat" panose="00000500000000000000" pitchFamily="2" charset="-52"/>
              </a:rPr>
              <a:t>степени </a:t>
            </a:r>
            <a:r>
              <a:rPr lang="ru-RU" sz="1600" dirty="0" smtClean="0">
                <a:latin typeface="Montserrat" panose="00000500000000000000" pitchFamily="2" charset="-52"/>
              </a:rPr>
              <a:t/>
            </a:r>
            <a:br>
              <a:rPr lang="ru-RU" sz="1600" dirty="0" smtClean="0">
                <a:latin typeface="Montserrat" panose="00000500000000000000" pitchFamily="2" charset="-52"/>
              </a:rPr>
            </a:br>
            <a:r>
              <a:rPr lang="ru-RU" sz="1600" dirty="0" smtClean="0">
                <a:latin typeface="Montserrat" panose="00000500000000000000" pitchFamily="2" charset="-52"/>
              </a:rPr>
              <a:t>доктора </a:t>
            </a:r>
            <a:r>
              <a:rPr lang="ru-RU" sz="1600" dirty="0">
                <a:latin typeface="Montserrat" panose="00000500000000000000" pitchFamily="2" charset="-52"/>
              </a:rPr>
              <a:t>наук, оформленной в виде научного доклада), а также </a:t>
            </a:r>
            <a:r>
              <a:rPr lang="ru-RU" sz="1600" dirty="0" smtClean="0">
                <a:latin typeface="Montserrat" panose="00000500000000000000" pitchFamily="2" charset="-52"/>
              </a:rPr>
              <a:t/>
            </a:r>
            <a:br>
              <a:rPr lang="ru-RU" sz="1600" dirty="0" smtClean="0">
                <a:latin typeface="Montserrat" panose="00000500000000000000" pitchFamily="2" charset="-52"/>
              </a:rPr>
            </a:br>
            <a:r>
              <a:rPr lang="ru-RU" sz="1600" dirty="0" smtClean="0">
                <a:latin typeface="Montserrat" panose="00000500000000000000" pitchFamily="2" charset="-52"/>
              </a:rPr>
              <a:t>диссертации </a:t>
            </a:r>
            <a:r>
              <a:rPr lang="ru-RU" sz="1600" dirty="0">
                <a:latin typeface="Montserrat" panose="00000500000000000000" pitchFamily="2" charset="-52"/>
              </a:rPr>
              <a:t>на соискание ученой степени кандидата наук </a:t>
            </a:r>
            <a:r>
              <a:rPr lang="ru-RU" sz="1600" dirty="0" smtClean="0">
                <a:latin typeface="Montserrat" panose="00000500000000000000" pitchFamily="2" charset="-52"/>
              </a:rPr>
              <a:t/>
            </a:r>
            <a:br>
              <a:rPr lang="ru-RU" sz="1600" dirty="0" smtClean="0">
                <a:latin typeface="Montserrat" panose="00000500000000000000" pitchFamily="2" charset="-52"/>
              </a:rPr>
            </a:br>
            <a:r>
              <a:rPr lang="ru-RU" sz="1600" b="1" dirty="0" smtClean="0">
                <a:latin typeface="Montserrat" panose="00000500000000000000" pitchFamily="2" charset="-52"/>
              </a:rPr>
              <a:t>в </a:t>
            </a:r>
            <a:r>
              <a:rPr lang="ru-RU" sz="1600" b="1" dirty="0">
                <a:latin typeface="Montserrat" panose="00000500000000000000" pitchFamily="2" charset="-52"/>
              </a:rPr>
              <a:t>рецензируемых </a:t>
            </a:r>
            <a:r>
              <a:rPr lang="ru-RU" sz="1600" b="1" dirty="0" smtClean="0">
                <a:latin typeface="Montserrat" panose="00000500000000000000" pitchFamily="2" charset="-52"/>
              </a:rPr>
              <a:t>изданиях</a:t>
            </a:r>
            <a:r>
              <a:rPr lang="ru-RU" sz="1600" dirty="0" smtClean="0">
                <a:latin typeface="Montserrat" panose="00000500000000000000" pitchFamily="2" charset="-52"/>
              </a:rPr>
              <a:t>.</a:t>
            </a:r>
            <a:endParaRPr lang="ru-RU" altLang="ru-RU" sz="16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218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6231" y="262574"/>
            <a:ext cx="7553471" cy="1325563"/>
          </a:xfrm>
        </p:spPr>
        <p:txBody>
          <a:bodyPr/>
          <a:lstStyle/>
          <a:p>
            <a:r>
              <a:rPr lang="ru-RU" dirty="0" smtClean="0"/>
              <a:t>ОРГАНИЗАЦИИ И СЛУЖБЫ </a:t>
            </a:r>
            <a:br>
              <a:rPr lang="ru-RU" dirty="0" smtClean="0"/>
            </a:br>
            <a:r>
              <a:rPr lang="ru-RU" dirty="0" smtClean="0"/>
              <a:t>ПО ИНТЕЛЛЕКТУАЛЬНОЙ СОБСТВЕННОСТИ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8854" t="7654" r="39711" b="79759"/>
          <a:stretch/>
        </p:blipFill>
        <p:spPr bwMode="auto">
          <a:xfrm>
            <a:off x="350671" y="1479985"/>
            <a:ext cx="8419702" cy="1577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49600" y="1479985"/>
            <a:ext cx="56184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ВОИС — специализированное учреждение ООН, координирующее развитие системы интеллектуальной собственности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История</a:t>
            </a:r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</a:rPr>
              <a:t>: создание в 1967 г. </a:t>
            </a:r>
            <a:endParaRPr lang="ru-RU" sz="1400" dirty="0" smtClean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Членский </a:t>
            </a:r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</a:rPr>
              <a:t>состав: 193 государства-члена </a:t>
            </a:r>
            <a:endParaRPr lang="ru-RU" sz="1400" dirty="0" smtClean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Генеральный </a:t>
            </a:r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</a:rPr>
              <a:t>директор: Дарен Танг </a:t>
            </a:r>
            <a:endParaRPr lang="ru-RU" sz="1400" dirty="0" smtClean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Штаб-квартира</a:t>
            </a:r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</a:rPr>
              <a:t>: Женева, Швейцария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06" y="4275245"/>
            <a:ext cx="2027914" cy="13451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62901" y="4297834"/>
            <a:ext cx="61468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Montserrat" panose="00000500000000000000" pitchFamily="2" charset="-52"/>
              </a:rPr>
              <a:t>29 сентября 1955 года</a:t>
            </a:r>
            <a:r>
              <a:rPr lang="ru-RU" sz="1400" dirty="0">
                <a:solidFill>
                  <a:srgbClr val="000000"/>
                </a:solidFill>
                <a:latin typeface="Montserrat" panose="00000500000000000000" pitchFamily="2" charset="-52"/>
              </a:rPr>
              <a:t> образован Комитет по делам изобретений и открытий при Совете Министров СССР </a:t>
            </a:r>
            <a:r>
              <a:rPr lang="ru-RU" sz="1400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Montserrat" panose="00000500000000000000" pitchFamily="2" charset="-52"/>
              </a:rPr>
            </a:br>
            <a:r>
              <a:rPr lang="ru-RU" sz="1400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(</a:t>
            </a:r>
            <a:r>
              <a:rPr lang="ru-RU" sz="1400" dirty="0">
                <a:solidFill>
                  <a:srgbClr val="000000"/>
                </a:solidFill>
                <a:latin typeface="Montserrat" panose="00000500000000000000" pitchFamily="2" charset="-52"/>
              </a:rPr>
              <a:t>ныне </a:t>
            </a:r>
            <a:r>
              <a:rPr lang="ru-RU" sz="1400" b="1" dirty="0">
                <a:solidFill>
                  <a:srgbClr val="000000"/>
                </a:solidFill>
                <a:latin typeface="Montserrat" panose="00000500000000000000" pitchFamily="2" charset="-52"/>
              </a:rPr>
              <a:t>Роспатент</a:t>
            </a:r>
            <a:r>
              <a:rPr lang="ru-RU" sz="1400" dirty="0">
                <a:solidFill>
                  <a:srgbClr val="000000"/>
                </a:solidFill>
                <a:latin typeface="Montserrat" panose="00000500000000000000" pitchFamily="2" charset="-52"/>
              </a:rPr>
              <a:t>).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06" y="5574262"/>
            <a:ext cx="2363030" cy="6796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43036" y="5437704"/>
            <a:ext cx="63095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Montserrat" panose="00000500000000000000" pitchFamily="2" charset="-52"/>
              </a:rPr>
              <a:t>Предметом деятельности Института является проведение подготовительных работ для осуществления </a:t>
            </a:r>
            <a:r>
              <a:rPr lang="ru-RU" sz="1400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юридически </a:t>
            </a:r>
            <a:r>
              <a:rPr lang="ru-RU" sz="1400" dirty="0">
                <a:solidFill>
                  <a:srgbClr val="000000"/>
                </a:solidFill>
                <a:latin typeface="Montserrat" panose="00000500000000000000" pitchFamily="2" charset="-52"/>
              </a:rPr>
              <a:t>значимых действий, связанных с правовой охраной и защитой </a:t>
            </a:r>
            <a:r>
              <a:rPr lang="ru-RU" sz="1400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результатов </a:t>
            </a:r>
            <a:r>
              <a:rPr lang="ru-RU" sz="1400" dirty="0">
                <a:solidFill>
                  <a:srgbClr val="000000"/>
                </a:solidFill>
                <a:latin typeface="Montserrat" panose="00000500000000000000" pitchFamily="2" charset="-52"/>
              </a:rPr>
              <a:t>интеллектуальной деятельности </a:t>
            </a:r>
            <a:r>
              <a:rPr lang="ru-RU" sz="1400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Montserrat" panose="00000500000000000000" pitchFamily="2" charset="-52"/>
              </a:rPr>
            </a:br>
            <a:r>
              <a:rPr lang="ru-RU" sz="1400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и </a:t>
            </a:r>
            <a:r>
              <a:rPr lang="ru-RU" sz="1400" dirty="0">
                <a:solidFill>
                  <a:srgbClr val="000000"/>
                </a:solidFill>
                <a:latin typeface="Montserrat" panose="00000500000000000000" pitchFamily="2" charset="-52"/>
              </a:rPr>
              <a:t>средств индивидуализации</a:t>
            </a:r>
          </a:p>
        </p:txBody>
      </p:sp>
      <p:pic>
        <p:nvPicPr>
          <p:cNvPr id="13" name="Рисунок 12"/>
          <p:cNvPicPr/>
          <p:nvPr/>
        </p:nvPicPr>
        <p:blipFill rotWithShape="1">
          <a:blip r:embed="rId5"/>
          <a:srcRect l="20278" t="7551" r="28488" b="85584"/>
          <a:stretch/>
        </p:blipFill>
        <p:spPr bwMode="auto">
          <a:xfrm>
            <a:off x="350671" y="3138214"/>
            <a:ext cx="8417409" cy="999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175205" y="3154298"/>
            <a:ext cx="37960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функционирование </a:t>
            </a:r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</a:rPr>
              <a:t>Евразийской патентной системы и </a:t>
            </a:r>
            <a:r>
              <a:rPr lang="ru-RU" sz="14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выдача </a:t>
            </a:r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</a:rPr>
              <a:t>евразийских </a:t>
            </a:r>
            <a:r>
              <a:rPr lang="ru-RU" sz="14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патентов. 8 государств Штаб-квартира</a:t>
            </a:r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</a:rPr>
              <a:t>: </a:t>
            </a:r>
            <a:r>
              <a:rPr lang="ru-RU" sz="14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Москва, РФ</a:t>
            </a:r>
            <a:endParaRPr lang="ru-RU" sz="14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8111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204155" y="35297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7924" y="1361998"/>
            <a:ext cx="8698927" cy="5178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ru-RU" sz="1400" b="1" dirty="0">
                <a:latin typeface="Montserrat" panose="00000500000000000000" pitchFamily="2" charset="-52"/>
              </a:rPr>
              <a:t>Автором</a:t>
            </a:r>
            <a:r>
              <a:rPr lang="ru-RU" sz="1400" dirty="0">
                <a:latin typeface="Montserrat" panose="00000500000000000000" pitchFamily="2" charset="-52"/>
              </a:rPr>
              <a:t> результата интеллектуальной деятельности признается гражданин, </a:t>
            </a:r>
            <a:r>
              <a:rPr lang="ru-RU" sz="1400" b="1" dirty="0">
                <a:latin typeface="Montserrat" panose="00000500000000000000" pitchFamily="2" charset="-52"/>
              </a:rPr>
              <a:t>творческим трудом которого создан </a:t>
            </a:r>
            <a:r>
              <a:rPr lang="ru-RU" sz="1400" dirty="0">
                <a:latin typeface="Montserrat" panose="00000500000000000000" pitchFamily="2" charset="-52"/>
              </a:rPr>
              <a:t>такой </a:t>
            </a:r>
            <a:r>
              <a:rPr lang="ru-RU" sz="1400" b="1" dirty="0">
                <a:latin typeface="Montserrat" panose="00000500000000000000" pitchFamily="2" charset="-52"/>
              </a:rPr>
              <a:t>результат</a:t>
            </a:r>
            <a:r>
              <a:rPr lang="ru-RU" sz="1400" dirty="0">
                <a:latin typeface="Montserrat" panose="00000500000000000000" pitchFamily="2" charset="-52"/>
              </a:rPr>
              <a:t>. </a:t>
            </a:r>
            <a:endParaRPr lang="ru-RU" altLang="ru-RU" sz="1400" dirty="0">
              <a:latin typeface="Montserrat" panose="00000500000000000000" pitchFamily="2" charset="-52"/>
            </a:endParaRP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ru-RU" sz="1400" b="1" dirty="0">
                <a:latin typeface="Montserrat" panose="00000500000000000000" pitchFamily="2" charset="-52"/>
              </a:rPr>
              <a:t>Не признаются авторами </a:t>
            </a:r>
            <a:r>
              <a:rPr lang="ru-RU" sz="1400" dirty="0">
                <a:latin typeface="Montserrat" panose="00000500000000000000" pitchFamily="2" charset="-52"/>
              </a:rPr>
              <a:t>результата интеллектуальной деятельности граждане, не внесшие личного творческого вклада в создание такого результата, в том числе оказавшие его автору только техническое, консультационное, организационное или материальное содействие или помощь либо только способствовавшие оформлению прав на такой результат или его использованию, а также граждане, осуществлявшие контроль за выполнением соответствующих работ.</a:t>
            </a:r>
          </a:p>
          <a:p>
            <a:pPr lvl="0" fontAlgn="base">
              <a:lnSpc>
                <a:spcPct val="110000"/>
              </a:lnSpc>
              <a:spcAft>
                <a:spcPts val="300"/>
              </a:spcAft>
            </a:pPr>
            <a:r>
              <a:rPr lang="ru-RU" altLang="ru-RU" sz="1400" dirty="0">
                <a:latin typeface="Montserrat" panose="00000500000000000000" pitchFamily="2" charset="-52"/>
              </a:rPr>
              <a:t>Автору результата интеллектуальной деятельности принадлежит </a:t>
            </a:r>
            <a:r>
              <a:rPr lang="ru-RU" altLang="ru-RU" sz="1400" b="1" dirty="0">
                <a:latin typeface="Montserrat" panose="00000500000000000000" pitchFamily="2" charset="-52"/>
              </a:rPr>
              <a:t>право авторства</a:t>
            </a:r>
            <a:r>
              <a:rPr lang="ru-RU" altLang="ru-RU" sz="1400" dirty="0">
                <a:latin typeface="Montserrat" panose="00000500000000000000" pitchFamily="2" charset="-52"/>
              </a:rPr>
              <a:t>, </a:t>
            </a:r>
            <a:r>
              <a:rPr lang="ru-RU" altLang="ru-RU" sz="1400" b="1" dirty="0">
                <a:latin typeface="Montserrat" panose="00000500000000000000" pitchFamily="2" charset="-52"/>
              </a:rPr>
              <a:t>право на имя </a:t>
            </a:r>
            <a:r>
              <a:rPr lang="ru-RU" altLang="ru-RU" sz="1400" dirty="0">
                <a:latin typeface="Montserrat" panose="00000500000000000000" pitchFamily="2" charset="-52"/>
              </a:rPr>
              <a:t>и </a:t>
            </a:r>
            <a:r>
              <a:rPr lang="ru-RU" altLang="ru-RU" sz="1400" b="1" dirty="0">
                <a:latin typeface="Montserrat" panose="00000500000000000000" pitchFamily="2" charset="-52"/>
              </a:rPr>
              <a:t>иные личные неимущественные права</a:t>
            </a:r>
            <a:r>
              <a:rPr lang="ru-RU" altLang="ru-RU" sz="1400" dirty="0">
                <a:latin typeface="Montserrat" panose="00000500000000000000" pitchFamily="2" charset="-52"/>
              </a:rPr>
              <a:t>.</a:t>
            </a:r>
          </a:p>
          <a:p>
            <a:pPr lvl="0" fontAlgn="base">
              <a:lnSpc>
                <a:spcPct val="110000"/>
              </a:lnSpc>
              <a:spcAft>
                <a:spcPts val="300"/>
              </a:spcAft>
            </a:pPr>
            <a:r>
              <a:rPr lang="ru-RU" altLang="ru-RU" sz="1400" b="1" dirty="0">
                <a:latin typeface="Montserrat" panose="00000500000000000000" pitchFamily="2" charset="-52"/>
              </a:rPr>
              <a:t>Право авторства, право на имя и иные личные неимущественные права автора неотчуждаемы и непередаваемы</a:t>
            </a:r>
            <a:r>
              <a:rPr lang="ru-RU" altLang="ru-RU" sz="1400" dirty="0">
                <a:latin typeface="Montserrat" panose="00000500000000000000" pitchFamily="2" charset="-52"/>
              </a:rPr>
              <a:t>. </a:t>
            </a:r>
            <a:r>
              <a:rPr lang="ru-RU" altLang="ru-RU" sz="1400" dirty="0" smtClean="0">
                <a:latin typeface="Montserrat" panose="00000500000000000000" pitchFamily="2" charset="-52"/>
              </a:rPr>
              <a:t>Отказ </a:t>
            </a:r>
            <a:r>
              <a:rPr lang="ru-RU" altLang="ru-RU" sz="1400" dirty="0">
                <a:latin typeface="Montserrat" panose="00000500000000000000" pitchFamily="2" charset="-52"/>
              </a:rPr>
              <a:t>от этих прав ничтожен.</a:t>
            </a:r>
          </a:p>
          <a:p>
            <a:pPr lvl="0" fontAlgn="base">
              <a:lnSpc>
                <a:spcPct val="110000"/>
              </a:lnSpc>
              <a:spcAft>
                <a:spcPts val="300"/>
              </a:spcAft>
            </a:pPr>
            <a:r>
              <a:rPr lang="ru-RU" altLang="ru-RU" sz="1400" b="1" dirty="0">
                <a:latin typeface="Montserrat" panose="00000500000000000000" pitchFamily="2" charset="-52"/>
              </a:rPr>
              <a:t>Авторство и имя автора охраняются бессрочно</a:t>
            </a:r>
            <a:r>
              <a:rPr lang="ru-RU" altLang="ru-RU" sz="1400" dirty="0">
                <a:latin typeface="Montserrat" panose="00000500000000000000" pitchFamily="2" charset="-52"/>
              </a:rPr>
              <a:t>.</a:t>
            </a:r>
          </a:p>
          <a:p>
            <a:pPr fontAlgn="base">
              <a:lnSpc>
                <a:spcPct val="110000"/>
              </a:lnSpc>
              <a:spcAft>
                <a:spcPts val="300"/>
              </a:spcAft>
            </a:pPr>
            <a:r>
              <a:rPr lang="ru-RU" altLang="ru-RU" sz="1400" b="1" dirty="0">
                <a:latin typeface="Montserrat" panose="00000500000000000000" pitchFamily="2" charset="-52"/>
              </a:rPr>
              <a:t>Исключительное право </a:t>
            </a:r>
            <a:r>
              <a:rPr lang="ru-RU" altLang="ru-RU" sz="1400" dirty="0">
                <a:latin typeface="Montserrat" panose="00000500000000000000" pitchFamily="2" charset="-52"/>
              </a:rPr>
              <a:t>на результат интеллектуальной деятельности, созданный творческим трудом, </a:t>
            </a:r>
            <a:r>
              <a:rPr lang="ru-RU" altLang="ru-RU" sz="1400" b="1" dirty="0">
                <a:latin typeface="Montserrat" panose="00000500000000000000" pitchFamily="2" charset="-52"/>
              </a:rPr>
              <a:t>первоначально возникает у </a:t>
            </a:r>
            <a:r>
              <a:rPr lang="ru-RU" altLang="ru-RU" sz="1400" dirty="0">
                <a:latin typeface="Montserrat" panose="00000500000000000000" pitchFamily="2" charset="-52"/>
              </a:rPr>
              <a:t>его</a:t>
            </a:r>
            <a:r>
              <a:rPr lang="ru-RU" altLang="ru-RU" sz="1400" b="1" dirty="0">
                <a:latin typeface="Montserrat" panose="00000500000000000000" pitchFamily="2" charset="-52"/>
              </a:rPr>
              <a:t> автора</a:t>
            </a:r>
            <a:r>
              <a:rPr lang="ru-RU" altLang="ru-RU" sz="1400" dirty="0">
                <a:latin typeface="Montserrat" panose="00000500000000000000" pitchFamily="2" charset="-52"/>
              </a:rPr>
              <a:t>. Это право может быть передано автором другому лицу по договору, а также может перейти к другим лицам по иным основаниям, установленным законом. </a:t>
            </a:r>
          </a:p>
          <a:p>
            <a:pPr lvl="0" fontAlgn="base">
              <a:lnSpc>
                <a:spcPct val="110000"/>
              </a:lnSpc>
              <a:spcAft>
                <a:spcPts val="300"/>
              </a:spcAft>
            </a:pPr>
            <a:r>
              <a:rPr lang="ru-RU" sz="1400" dirty="0" smtClean="0">
                <a:latin typeface="Montserrat" panose="00000500000000000000" pitchFamily="2" charset="-52"/>
              </a:rPr>
              <a:t>Права </a:t>
            </a:r>
            <a:r>
              <a:rPr lang="ru-RU" sz="1400" dirty="0">
                <a:latin typeface="Montserrat" panose="00000500000000000000" pitchFamily="2" charset="-52"/>
              </a:rPr>
              <a:t>на результат интеллектуальной деятельности, созданный совместным творческим трудом двух и более граждан (соавторство), принадлежат соавторам совместно.</a:t>
            </a:r>
            <a:endParaRPr lang="ru-RU" altLang="ru-RU" sz="1400" dirty="0">
              <a:latin typeface="Montserrat" panose="00000500000000000000" pitchFamily="2" charset="-52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altLang="ru-RU" sz="1400" dirty="0" smtClean="0">
                <a:latin typeface="Montserrat" panose="00000500000000000000" pitchFamily="2" charset="-52"/>
              </a:rPr>
              <a:t>Ст</a:t>
            </a:r>
            <a:r>
              <a:rPr lang="ru-RU" altLang="ru-RU" sz="1400" dirty="0">
                <a:latin typeface="Montserrat" panose="00000500000000000000" pitchFamily="2" charset="-52"/>
              </a:rPr>
              <a:t>. 1228 ГК </a:t>
            </a:r>
            <a:r>
              <a:rPr lang="ru-RU" altLang="ru-RU" sz="1400" dirty="0" smtClean="0">
                <a:latin typeface="Montserrat" panose="00000500000000000000" pitchFamily="2" charset="-52"/>
              </a:rPr>
              <a:t>РФ</a:t>
            </a:r>
            <a:endParaRPr lang="ru-RU" altLang="ru-RU" sz="1400" dirty="0">
              <a:latin typeface="Montserrat" panose="00000500000000000000" pitchFamily="2" charset="-5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306542" y="-225682"/>
            <a:ext cx="530915" cy="4513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67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6232" y="262574"/>
            <a:ext cx="7818942" cy="1325563"/>
          </a:xfrm>
        </p:spPr>
        <p:txBody>
          <a:bodyPr/>
          <a:lstStyle/>
          <a:p>
            <a:r>
              <a:rPr lang="ru-RU" dirty="0" smtClean="0"/>
              <a:t>ПРАВООБЛАДАТЕЛЬ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204155" y="35297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1390" y="1499644"/>
            <a:ext cx="8863784" cy="4421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</a:pPr>
            <a:r>
              <a:rPr lang="ru-RU" altLang="ru-RU" sz="1400" b="1" dirty="0" smtClean="0">
                <a:latin typeface="Montserrat" panose="00000500000000000000" pitchFamily="2" charset="-52"/>
              </a:rPr>
              <a:t>Правообладатель</a:t>
            </a:r>
            <a:r>
              <a:rPr lang="ru-RU" altLang="ru-RU" sz="1400" dirty="0">
                <a:latin typeface="Montserrat" panose="00000500000000000000" pitchFamily="2" charset="-52"/>
              </a:rPr>
              <a:t>:</a:t>
            </a:r>
            <a:r>
              <a:rPr lang="ru-RU" altLang="ru-RU" sz="1400" dirty="0" smtClean="0">
                <a:latin typeface="Montserrat" panose="00000500000000000000" pitchFamily="2" charset="-52"/>
              </a:rPr>
              <a:t> гражданин </a:t>
            </a:r>
            <a:r>
              <a:rPr lang="ru-RU" altLang="ru-RU" sz="1400" dirty="0">
                <a:latin typeface="Montserrat" panose="00000500000000000000" pitchFamily="2" charset="-52"/>
              </a:rPr>
              <a:t>или юридическое лицо, </a:t>
            </a:r>
            <a:r>
              <a:rPr lang="ru-RU" altLang="ru-RU" sz="1400" b="1" dirty="0">
                <a:latin typeface="Montserrat" panose="00000500000000000000" pitchFamily="2" charset="-52"/>
              </a:rPr>
              <a:t>обладающие исключительным правом</a:t>
            </a:r>
            <a:r>
              <a:rPr lang="ru-RU" altLang="ru-RU" sz="1400" dirty="0">
                <a:latin typeface="Montserrat" panose="00000500000000000000" pitchFamily="2" charset="-52"/>
              </a:rPr>
              <a:t> на результат интеллектуальной деятельности или на средство </a:t>
            </a:r>
            <a:r>
              <a:rPr lang="ru-RU" altLang="ru-RU" sz="1400" dirty="0" smtClean="0">
                <a:latin typeface="Montserrat" panose="00000500000000000000" pitchFamily="2" charset="-52"/>
              </a:rPr>
              <a:t>индивидуализации. </a:t>
            </a: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</a:pPr>
            <a:r>
              <a:rPr lang="ru-RU" altLang="ru-RU" sz="1400" dirty="0" smtClean="0">
                <a:latin typeface="Montserrat" panose="00000500000000000000" pitchFamily="2" charset="-52"/>
              </a:rPr>
              <a:t>Правообладатель </a:t>
            </a:r>
            <a:r>
              <a:rPr lang="ru-RU" altLang="ru-RU" sz="1400" dirty="0">
                <a:latin typeface="Montserrat" panose="00000500000000000000" pitchFamily="2" charset="-52"/>
              </a:rPr>
              <a:t>вправе </a:t>
            </a:r>
            <a:r>
              <a:rPr lang="ru-RU" altLang="ru-RU" sz="1400" b="1" dirty="0">
                <a:latin typeface="Montserrat" panose="00000500000000000000" pitchFamily="2" charset="-52"/>
              </a:rPr>
              <a:t>использовать</a:t>
            </a:r>
            <a:r>
              <a:rPr lang="ru-RU" altLang="ru-RU" sz="1400" dirty="0">
                <a:latin typeface="Montserrat" panose="00000500000000000000" pitchFamily="2" charset="-52"/>
              </a:rPr>
              <a:t> такой результат или такое средство по своему усмотрению любым не противоречащим закону способом. </a:t>
            </a:r>
            <a:endParaRPr lang="ru-RU" altLang="ru-RU" sz="1400" dirty="0" smtClean="0">
              <a:latin typeface="Montserrat" panose="00000500000000000000" pitchFamily="2" charset="-52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</a:pPr>
            <a:r>
              <a:rPr lang="ru-RU" altLang="ru-RU" sz="1400" dirty="0" smtClean="0">
                <a:latin typeface="Montserrat" panose="00000500000000000000" pitchFamily="2" charset="-52"/>
              </a:rPr>
              <a:t>Правообладатель </a:t>
            </a:r>
            <a:r>
              <a:rPr lang="ru-RU" altLang="ru-RU" sz="1400" dirty="0">
                <a:latin typeface="Montserrat" panose="00000500000000000000" pitchFamily="2" charset="-52"/>
              </a:rPr>
              <a:t>может </a:t>
            </a:r>
            <a:r>
              <a:rPr lang="ru-RU" altLang="ru-RU" sz="1400" b="1" dirty="0">
                <a:latin typeface="Montserrat" panose="00000500000000000000" pitchFamily="2" charset="-52"/>
              </a:rPr>
              <a:t>распоряжаться</a:t>
            </a:r>
            <a:r>
              <a:rPr lang="ru-RU" altLang="ru-RU" sz="1400" dirty="0">
                <a:latin typeface="Montserrat" panose="00000500000000000000" pitchFamily="2" charset="-52"/>
              </a:rPr>
              <a:t> исключительным правом на результат интеллектуальной деятельности или на средство </a:t>
            </a:r>
            <a:r>
              <a:rPr lang="ru-RU" altLang="ru-RU" sz="1400" dirty="0" smtClean="0">
                <a:latin typeface="Montserrat" panose="00000500000000000000" pitchFamily="2" charset="-52"/>
              </a:rPr>
              <a:t>индивидуализации.</a:t>
            </a: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</a:pPr>
            <a:r>
              <a:rPr lang="ru-RU" altLang="ru-RU" sz="1400" dirty="0" smtClean="0">
                <a:latin typeface="Montserrat" panose="00000500000000000000" pitchFamily="2" charset="-52"/>
              </a:rPr>
              <a:t>Правообладатель </a:t>
            </a:r>
            <a:r>
              <a:rPr lang="ru-RU" altLang="ru-RU" sz="1400" dirty="0">
                <a:latin typeface="Montserrat" panose="00000500000000000000" pitchFamily="2" charset="-52"/>
              </a:rPr>
              <a:t>может по своему усмотрению </a:t>
            </a:r>
            <a:r>
              <a:rPr lang="ru-RU" altLang="ru-RU" sz="1400" b="1" dirty="0">
                <a:latin typeface="Montserrat" panose="00000500000000000000" pitchFamily="2" charset="-52"/>
              </a:rPr>
              <a:t>разрешать или запрещать </a:t>
            </a:r>
            <a:r>
              <a:rPr lang="ru-RU" altLang="ru-RU" sz="1400" dirty="0">
                <a:latin typeface="Montserrat" panose="00000500000000000000" pitchFamily="2" charset="-52"/>
              </a:rPr>
              <a:t>другим лицам использование результата интеллектуальной деятельности или средства индивидуализации</a:t>
            </a:r>
            <a:r>
              <a:rPr lang="ru-RU" altLang="ru-RU" sz="1400" dirty="0" smtClean="0">
                <a:latin typeface="Montserrat" panose="00000500000000000000" pitchFamily="2" charset="-52"/>
              </a:rPr>
              <a:t>. Отсутствие </a:t>
            </a:r>
            <a:r>
              <a:rPr lang="ru-RU" altLang="ru-RU" sz="1400" dirty="0">
                <a:latin typeface="Montserrat" panose="00000500000000000000" pitchFamily="2" charset="-52"/>
              </a:rPr>
              <a:t>запрета не считается согласием (разрешением</a:t>
            </a:r>
            <a:r>
              <a:rPr lang="ru-RU" altLang="ru-RU" sz="1400" dirty="0" smtClean="0">
                <a:latin typeface="Montserrat" panose="00000500000000000000" pitchFamily="2" charset="-52"/>
              </a:rPr>
              <a:t>).</a:t>
            </a: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</a:pPr>
            <a:r>
              <a:rPr lang="ru-RU" sz="1400" dirty="0">
                <a:latin typeface="Montserrat" panose="00000500000000000000" pitchFamily="2" charset="-52"/>
              </a:rPr>
              <a:t>Правообладатель может распорядиться принадлежащим ему исключительным правом </a:t>
            </a:r>
            <a:r>
              <a:rPr lang="ru-RU" sz="1400" dirty="0" smtClean="0">
                <a:latin typeface="Montserrat" panose="00000500000000000000" pitchFamily="2" charset="-52"/>
              </a:rPr>
              <a:t>любым </a:t>
            </a:r>
            <a:r>
              <a:rPr lang="ru-RU" sz="1400" dirty="0">
                <a:latin typeface="Montserrat" panose="00000500000000000000" pitchFamily="2" charset="-52"/>
              </a:rPr>
              <a:t>не противоречащим закону и существу такого исключительного права способом, в том числе путем его отчуждения по договору другому лицу (</a:t>
            </a:r>
            <a:r>
              <a:rPr lang="ru-RU" sz="1400" b="1" dirty="0">
                <a:latin typeface="Montserrat" panose="00000500000000000000" pitchFamily="2" charset="-52"/>
              </a:rPr>
              <a:t>договор об отчуждении исключительного права</a:t>
            </a:r>
            <a:r>
              <a:rPr lang="ru-RU" sz="1400" dirty="0">
                <a:latin typeface="Montserrat" panose="00000500000000000000" pitchFamily="2" charset="-52"/>
              </a:rPr>
              <a:t>) или предоставления другому лицу права использования соответствующих результата интеллектуальной деятельности или средства индивидуализации в установленных договором пределах (</a:t>
            </a:r>
            <a:r>
              <a:rPr lang="ru-RU" sz="1400" b="1" dirty="0">
                <a:latin typeface="Montserrat" panose="00000500000000000000" pitchFamily="2" charset="-52"/>
              </a:rPr>
              <a:t>лицензионный договор</a:t>
            </a:r>
            <a:r>
              <a:rPr lang="ru-RU" sz="1400" dirty="0">
                <a:latin typeface="Montserrat" panose="00000500000000000000" pitchFamily="2" charset="-52"/>
              </a:rPr>
              <a:t>).</a:t>
            </a:r>
            <a:endParaRPr lang="ru-RU" altLang="ru-RU" sz="1400" dirty="0">
              <a:latin typeface="Montserrat" panose="00000500000000000000" pitchFamily="2" charset="-5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306542" y="-225682"/>
            <a:ext cx="530915" cy="4513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306542" y="-225682"/>
            <a:ext cx="530915" cy="4513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6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0" y="66018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894141" y="8866061"/>
            <a:ext cx="2988000" cy="8685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300" dirty="0" smtClean="0">
                <a:solidFill>
                  <a:srgbClr val="293DAD"/>
                </a:solidFill>
                <a:latin typeface="Montserrat Black" panose="00000A00000000000000" pitchFamily="2" charset="-52"/>
              </a:rPr>
              <a:t>СРЕДСТВА </a:t>
            </a:r>
          </a:p>
          <a:p>
            <a:pPr algn="r"/>
            <a:r>
              <a:rPr lang="ru-RU" sz="1300" dirty="0" smtClean="0">
                <a:solidFill>
                  <a:srgbClr val="293DAD"/>
                </a:solidFill>
                <a:latin typeface="Montserrat Black" panose="00000A00000000000000" pitchFamily="2" charset="-52"/>
              </a:rPr>
              <a:t>ИНДИВИДУАЛИЗАЦИИ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1672937" y="1107011"/>
            <a:ext cx="6057900" cy="5467366"/>
            <a:chOff x="1641764" y="1107011"/>
            <a:chExt cx="6057900" cy="5467366"/>
          </a:xfrm>
        </p:grpSpPr>
        <p:sp>
          <p:nvSpPr>
            <p:cNvPr id="17" name="Овал 16"/>
            <p:cNvSpPr/>
            <p:nvPr/>
          </p:nvSpPr>
          <p:spPr>
            <a:xfrm>
              <a:off x="1641764" y="1107011"/>
              <a:ext cx="6057900" cy="546736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0800" rIns="18000" bIns="10800" rtlCol="0" anchor="ctr"/>
            <a:lstStyle/>
            <a:p>
              <a:pPr algn="ctr">
                <a:lnSpc>
                  <a:spcPct val="150000"/>
                </a:lnSpc>
              </a:pPr>
              <a:endParaRPr lang="ru-RU" sz="2400" b="1" dirty="0" smtClean="0">
                <a:solidFill>
                  <a:srgbClr val="5B9BD5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814278" y="3154332"/>
              <a:ext cx="3712872" cy="13727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ru-RU" sz="2000" spc="100" dirty="0" smtClean="0">
                  <a:solidFill>
                    <a:schemeClr val="bg1"/>
                  </a:solidFill>
                  <a:effectLst>
                    <a:glow rad="88900">
                      <a:schemeClr val="accent5">
                        <a:lumMod val="60000"/>
                        <a:lumOff val="40000"/>
                        <a:alpha val="40000"/>
                      </a:schemeClr>
                    </a:glow>
                  </a:effectLst>
                  <a:latin typeface="Montserrat Black" panose="00000A00000000000000" pitchFamily="2" charset="-52"/>
                </a:rPr>
                <a:t>ИНТЕЛЛЕКТУАЛЬНАЯ </a:t>
              </a:r>
            </a:p>
            <a:p>
              <a:pPr algn="ctr"/>
              <a:r>
                <a:rPr lang="ru-RU" sz="2000" spc="100" dirty="0" smtClean="0">
                  <a:solidFill>
                    <a:schemeClr val="bg1"/>
                  </a:solidFill>
                  <a:effectLst>
                    <a:glow rad="88900">
                      <a:schemeClr val="accent5">
                        <a:lumMod val="60000"/>
                        <a:lumOff val="40000"/>
                        <a:alpha val="40000"/>
                      </a:schemeClr>
                    </a:glow>
                  </a:effectLst>
                  <a:latin typeface="Montserrat Black" panose="00000A00000000000000" pitchFamily="2" charset="-52"/>
                </a:rPr>
                <a:t>СОБСТВЕННОСТЬ</a:t>
              </a:r>
              <a:endParaRPr lang="ru-RU" sz="2000" spc="100" dirty="0">
                <a:solidFill>
                  <a:schemeClr val="bg1"/>
                </a:solidFill>
                <a:effectLst>
                  <a:glow rad="88900">
                    <a:schemeClr val="accent5">
                      <a:lumMod val="60000"/>
                      <a:lumOff val="40000"/>
                      <a:alpha val="40000"/>
                    </a:schemeClr>
                  </a:glow>
                </a:effectLst>
                <a:latin typeface="Montserrat Black" panose="00000A00000000000000" pitchFamily="2" charset="-52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092592" y="4397374"/>
            <a:ext cx="1926182" cy="1915200"/>
            <a:chOff x="5080128" y="4551011"/>
            <a:chExt cx="1926182" cy="1915200"/>
          </a:xfrm>
        </p:grpSpPr>
        <p:sp>
          <p:nvSpPr>
            <p:cNvPr id="26" name="Овал 25"/>
            <p:cNvSpPr/>
            <p:nvPr/>
          </p:nvSpPr>
          <p:spPr>
            <a:xfrm>
              <a:off x="5085619" y="4551011"/>
              <a:ext cx="1915200" cy="19152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60000"/>
              </a:schemeClr>
            </a:solidFill>
            <a:ln w="57150">
              <a:solidFill>
                <a:schemeClr val="tx2">
                  <a:lumMod val="60000"/>
                  <a:lumOff val="40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0800" rIns="18000" bIns="10800" rtlCol="0" anchor="ctr"/>
            <a:lstStyle/>
            <a:p>
              <a:pPr>
                <a:lnSpc>
                  <a:spcPct val="120000"/>
                </a:lnSpc>
              </a:pPr>
              <a:endParaRPr lang="ru-RU" sz="1600" cap="small" spc="-50" dirty="0">
                <a:solidFill>
                  <a:schemeClr val="accent1">
                    <a:lumMod val="75000"/>
                  </a:schemeClr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080128" y="5112120"/>
              <a:ext cx="1926182" cy="7929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ru-RU" sz="1600" cap="small" spc="-50" dirty="0">
                  <a:solidFill>
                    <a:schemeClr val="accent1">
                      <a:lumMod val="75000"/>
                    </a:schemeClr>
                  </a:solidFill>
                  <a:latin typeface="Montserrat Black" panose="00000A00000000000000" pitchFamily="2" charset="-52"/>
                </a:rPr>
                <a:t>с</a:t>
              </a:r>
              <a:r>
                <a:rPr lang="ru-RU" sz="1600" cap="small" spc="-50" dirty="0" smtClean="0">
                  <a:solidFill>
                    <a:schemeClr val="accent1">
                      <a:lumMod val="75000"/>
                    </a:schemeClr>
                  </a:solidFill>
                  <a:latin typeface="Montserrat Black" panose="00000A00000000000000" pitchFamily="2" charset="-52"/>
                </a:rPr>
                <a:t>елекционные достижения</a:t>
              </a:r>
              <a:endParaRPr lang="ru-RU" sz="1600" cap="small" spc="-50" dirty="0">
                <a:solidFill>
                  <a:schemeClr val="accent1">
                    <a:lumMod val="75000"/>
                  </a:schemeClr>
                </a:solidFill>
                <a:latin typeface="Montserrat Black" panose="00000A00000000000000" pitchFamily="2" charset="-52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701197" y="4727547"/>
            <a:ext cx="1926182" cy="1913625"/>
            <a:chOff x="2491012" y="4652684"/>
            <a:chExt cx="1926182" cy="1913625"/>
          </a:xfrm>
        </p:grpSpPr>
        <p:sp>
          <p:nvSpPr>
            <p:cNvPr id="25" name="Овал 24"/>
            <p:cNvSpPr/>
            <p:nvPr/>
          </p:nvSpPr>
          <p:spPr>
            <a:xfrm>
              <a:off x="2496503" y="4652684"/>
              <a:ext cx="1915200" cy="191362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60000"/>
              </a:schemeClr>
            </a:solidFill>
            <a:ln w="57150">
              <a:solidFill>
                <a:schemeClr val="accent1">
                  <a:lumMod val="75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0800" rIns="18000" bIns="10800" rtlCol="0" anchor="ctr"/>
            <a:lstStyle/>
            <a:p>
              <a:pPr algn="r">
                <a:lnSpc>
                  <a:spcPct val="120000"/>
                </a:lnSpc>
              </a:pPr>
              <a:endParaRPr lang="ru-RU" sz="1600" cap="small" spc="-50" dirty="0">
                <a:solidFill>
                  <a:schemeClr val="accent1">
                    <a:lumMod val="75000"/>
                  </a:schemeClr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491012" y="5213005"/>
              <a:ext cx="1926182" cy="7929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cap="small" spc="-50" dirty="0" smtClean="0">
                  <a:solidFill>
                    <a:schemeClr val="accent1">
                      <a:lumMod val="75000"/>
                    </a:schemeClr>
                  </a:solidFill>
                  <a:latin typeface="Montserrat Black" panose="00000A00000000000000" pitchFamily="2" charset="-52"/>
                </a:rPr>
                <a:t>топологии интегральных микросхем</a:t>
              </a:r>
              <a:endParaRPr lang="ru-RU" sz="1600" cap="small" spc="-50" dirty="0">
                <a:solidFill>
                  <a:schemeClr val="accent1">
                    <a:lumMod val="75000"/>
                  </a:schemeClr>
                </a:solidFill>
                <a:latin typeface="Montserrat Black" panose="00000A00000000000000" pitchFamily="2" charset="-52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667100" y="2789198"/>
            <a:ext cx="1980000" cy="1980000"/>
            <a:chOff x="6667100" y="2789198"/>
            <a:chExt cx="1980000" cy="1980000"/>
          </a:xfrm>
        </p:grpSpPr>
        <p:sp>
          <p:nvSpPr>
            <p:cNvPr id="27" name="Овал 26"/>
            <p:cNvSpPr/>
            <p:nvPr/>
          </p:nvSpPr>
          <p:spPr>
            <a:xfrm>
              <a:off x="6667100" y="2789198"/>
              <a:ext cx="1980000" cy="198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6000"/>
              </a:schemeClr>
            </a:solidFill>
            <a:ln w="57150">
              <a:solidFill>
                <a:schemeClr val="accent1">
                  <a:lumMod val="75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0800" rIns="18000" bIns="10800" rtlCol="0" anchor="ctr"/>
            <a:lstStyle/>
            <a:p>
              <a:pPr>
                <a:lnSpc>
                  <a:spcPct val="120000"/>
                </a:lnSpc>
              </a:pPr>
              <a:endParaRPr lang="ru-RU" sz="1400" cap="small" spc="-50" dirty="0">
                <a:solidFill>
                  <a:srgbClr val="293DAD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694009" y="3382707"/>
              <a:ext cx="1926182" cy="7929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ru-RU" sz="1600" cap="small" spc="-50" dirty="0">
                  <a:solidFill>
                    <a:schemeClr val="accent1">
                      <a:lumMod val="75000"/>
                    </a:schemeClr>
                  </a:solidFill>
                  <a:latin typeface="Montserrat Black" panose="00000A00000000000000" pitchFamily="2" charset="-52"/>
                </a:rPr>
                <a:t>ноу-хау </a:t>
              </a:r>
            </a:p>
            <a:p>
              <a:pPr algn="ctr">
                <a:lnSpc>
                  <a:spcPct val="120000"/>
                </a:lnSpc>
              </a:pPr>
              <a:r>
                <a:rPr lang="ru-RU" sz="1600" cap="small" spc="-50" dirty="0">
                  <a:solidFill>
                    <a:schemeClr val="accent1">
                      <a:lumMod val="75000"/>
                    </a:schemeClr>
                  </a:solidFill>
                  <a:latin typeface="Montserrat Black" panose="00000A00000000000000" pitchFamily="2" charset="-52"/>
                </a:rPr>
                <a:t>(секреты производства)</a:t>
              </a:r>
              <a:endParaRPr lang="ru-RU" sz="1400" cap="small" spc="-50" dirty="0">
                <a:solidFill>
                  <a:srgbClr val="293DAD"/>
                </a:solidFill>
                <a:latin typeface="Montserrat Black" panose="00000A00000000000000" pitchFamily="2" charset="-52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750392" y="820507"/>
            <a:ext cx="2264400" cy="2265446"/>
            <a:chOff x="4892318" y="1040216"/>
            <a:chExt cx="2264400" cy="2265446"/>
          </a:xfrm>
        </p:grpSpPr>
        <p:sp>
          <p:nvSpPr>
            <p:cNvPr id="28" name="Овал 27"/>
            <p:cNvSpPr/>
            <p:nvPr/>
          </p:nvSpPr>
          <p:spPr>
            <a:xfrm>
              <a:off x="4892318" y="1040216"/>
              <a:ext cx="2264400" cy="226544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60000"/>
              </a:schemeClr>
            </a:solidFill>
            <a:ln w="57150">
              <a:solidFill>
                <a:schemeClr val="tx2">
                  <a:lumMod val="60000"/>
                  <a:lumOff val="40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0800" rIns="18000" bIns="10800" rtlCol="0" anchor="ctr"/>
            <a:lstStyle/>
            <a:p>
              <a:pPr>
                <a:lnSpc>
                  <a:spcPct val="120000"/>
                </a:lnSpc>
              </a:pPr>
              <a:endParaRPr lang="ru-RU" sz="1600" cap="small" spc="-50" dirty="0">
                <a:solidFill>
                  <a:schemeClr val="accent1">
                    <a:lumMod val="75000"/>
                  </a:schemeClr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061427" y="1776448"/>
              <a:ext cx="1926182" cy="7929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ru-RU" sz="1600" cap="small" spc="-50" dirty="0">
                  <a:solidFill>
                    <a:schemeClr val="accent1">
                      <a:lumMod val="75000"/>
                    </a:schemeClr>
                  </a:solidFill>
                  <a:latin typeface="Montserrat Black" panose="00000A00000000000000" pitchFamily="2" charset="-52"/>
                </a:rPr>
                <a:t>патентное право </a:t>
              </a:r>
              <a:br>
                <a:rPr lang="ru-RU" sz="1600" cap="small" spc="-50" dirty="0">
                  <a:solidFill>
                    <a:schemeClr val="accent1">
                      <a:lumMod val="75000"/>
                    </a:schemeClr>
                  </a:solidFill>
                  <a:latin typeface="Montserrat Black" panose="00000A00000000000000" pitchFamily="2" charset="-52"/>
                </a:rPr>
              </a:br>
              <a:r>
                <a:rPr lang="ru-RU" sz="1600" cap="small" spc="-50" dirty="0">
                  <a:solidFill>
                    <a:schemeClr val="accent1">
                      <a:lumMod val="75000"/>
                    </a:schemeClr>
                  </a:solidFill>
                  <a:latin typeface="Montserrat Black" panose="00000A00000000000000" pitchFamily="2" charset="-52"/>
                </a:rPr>
                <a:t>(промышленная </a:t>
              </a:r>
            </a:p>
            <a:p>
              <a:pPr algn="ctr">
                <a:lnSpc>
                  <a:spcPct val="120000"/>
                </a:lnSpc>
              </a:pPr>
              <a:r>
                <a:rPr lang="ru-RU" sz="1600" cap="small" spc="-50" dirty="0">
                  <a:solidFill>
                    <a:schemeClr val="accent1">
                      <a:lumMod val="75000"/>
                    </a:schemeClr>
                  </a:solidFill>
                  <a:latin typeface="Montserrat Black" panose="00000A00000000000000" pitchFamily="2" charset="-52"/>
                </a:rPr>
                <a:t>собственность)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82629" y="3122974"/>
            <a:ext cx="2326502" cy="2232000"/>
            <a:chOff x="281996" y="2961909"/>
            <a:chExt cx="2326502" cy="2232000"/>
          </a:xfrm>
        </p:grpSpPr>
        <p:sp>
          <p:nvSpPr>
            <p:cNvPr id="22" name="Овал 21"/>
            <p:cNvSpPr/>
            <p:nvPr/>
          </p:nvSpPr>
          <p:spPr>
            <a:xfrm>
              <a:off x="329247" y="2961909"/>
              <a:ext cx="2232000" cy="223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60000"/>
              </a:schemeClr>
            </a:solidFill>
            <a:ln w="57150">
              <a:solidFill>
                <a:schemeClr val="tx2">
                  <a:lumMod val="60000"/>
                  <a:lumOff val="40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r">
                <a:lnSpc>
                  <a:spcPct val="120000"/>
                </a:lnSpc>
              </a:pPr>
              <a:endParaRPr lang="ru-RU" sz="1600" cap="small" spc="-50" dirty="0">
                <a:solidFill>
                  <a:schemeClr val="accent1">
                    <a:lumMod val="75000"/>
                  </a:schemeClr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81996" y="3681418"/>
              <a:ext cx="2326502" cy="7929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ru-RU" sz="1600" cap="small" spc="-50" dirty="0" smtClean="0">
                  <a:solidFill>
                    <a:schemeClr val="accent1">
                      <a:lumMod val="75000"/>
                    </a:schemeClr>
                  </a:solidFill>
                  <a:latin typeface="Montserrat Black" panose="00000A00000000000000" pitchFamily="2" charset="-52"/>
                </a:rPr>
                <a:t>средства индивидуализации</a:t>
              </a:r>
              <a:endParaRPr lang="ru-RU" sz="1600" cap="small" spc="-50" dirty="0">
                <a:solidFill>
                  <a:schemeClr val="accent1">
                    <a:lumMod val="75000"/>
                  </a:schemeClr>
                </a:solidFill>
                <a:latin typeface="Montserrat Black" panose="00000A00000000000000" pitchFamily="2" charset="-52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116844" y="1176709"/>
            <a:ext cx="2261136" cy="2232000"/>
            <a:chOff x="2044731" y="1040216"/>
            <a:chExt cx="2261136" cy="2232000"/>
          </a:xfrm>
        </p:grpSpPr>
        <p:sp>
          <p:nvSpPr>
            <p:cNvPr id="15" name="Овал 14"/>
            <p:cNvSpPr/>
            <p:nvPr/>
          </p:nvSpPr>
          <p:spPr>
            <a:xfrm>
              <a:off x="2059299" y="1040216"/>
              <a:ext cx="2232000" cy="223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60000"/>
              </a:schemeClr>
            </a:solidFill>
            <a:ln w="57150">
              <a:solidFill>
                <a:schemeClr val="accent1">
                  <a:lumMod val="75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0800" rIns="18000" bIns="10800" rtlCol="0" anchor="ctr"/>
            <a:lstStyle/>
            <a:p>
              <a:pPr algn="r">
                <a:lnSpc>
                  <a:spcPct val="120000"/>
                </a:lnSpc>
              </a:pPr>
              <a:endParaRPr lang="ru-RU" sz="1600" cap="small" spc="-50" dirty="0">
                <a:solidFill>
                  <a:schemeClr val="accent1">
                    <a:lumMod val="75000"/>
                  </a:schemeClr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044731" y="1759725"/>
              <a:ext cx="2261136" cy="7929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ru-RU" sz="1600" cap="small" spc="-50" dirty="0">
                  <a:solidFill>
                    <a:schemeClr val="accent1">
                      <a:lumMod val="75000"/>
                    </a:schemeClr>
                  </a:solidFill>
                  <a:latin typeface="Montserrat Black" panose="00000A00000000000000" pitchFamily="2" charset="-52"/>
                </a:rPr>
                <a:t>авторские права </a:t>
              </a:r>
            </a:p>
            <a:p>
              <a:pPr algn="ctr">
                <a:lnSpc>
                  <a:spcPct val="120000"/>
                </a:lnSpc>
              </a:pPr>
              <a:r>
                <a:rPr lang="ru-RU" sz="1600" cap="small" spc="-50" dirty="0">
                  <a:solidFill>
                    <a:schemeClr val="accent1">
                      <a:lumMod val="75000"/>
                    </a:schemeClr>
                  </a:solidFill>
                  <a:latin typeface="Montserrat Black" panose="00000A00000000000000" pitchFamily="2" charset="-52"/>
                </a:rPr>
                <a:t>и права, </a:t>
              </a:r>
              <a:r>
                <a:rPr lang="ru-RU" sz="1600" cap="small" spc="-50" dirty="0" smtClean="0">
                  <a:solidFill>
                    <a:schemeClr val="accent1">
                      <a:lumMod val="75000"/>
                    </a:schemeClr>
                  </a:solidFill>
                  <a:latin typeface="Montserrat Black" panose="00000A00000000000000" pitchFamily="2" charset="-52"/>
                </a:rPr>
                <a:t>смежные </a:t>
              </a:r>
              <a:endParaRPr lang="ru-RU" sz="1600" cap="small" spc="-50" dirty="0">
                <a:solidFill>
                  <a:schemeClr val="accent1">
                    <a:lumMod val="75000"/>
                  </a:schemeClr>
                </a:solidFill>
                <a:latin typeface="Montserrat Black" panose="00000A00000000000000" pitchFamily="2" charset="-52"/>
              </a:endParaRPr>
            </a:p>
            <a:p>
              <a:pPr algn="ctr">
                <a:lnSpc>
                  <a:spcPct val="120000"/>
                </a:lnSpc>
              </a:pPr>
              <a:r>
                <a:rPr lang="ru-RU" sz="1600" cap="small" spc="-50" dirty="0">
                  <a:solidFill>
                    <a:schemeClr val="accent1">
                      <a:lumMod val="75000"/>
                    </a:schemeClr>
                  </a:solidFill>
                  <a:latin typeface="Montserrat Black" panose="00000A00000000000000" pitchFamily="2" charset="-52"/>
                </a:rPr>
                <a:t>с авторскими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6232" y="50351"/>
            <a:ext cx="7259118" cy="1049409"/>
          </a:xfrm>
        </p:spPr>
        <p:txBody>
          <a:bodyPr/>
          <a:lstStyle/>
          <a:p>
            <a:r>
              <a:rPr lang="ru-RU" dirty="0" smtClean="0"/>
              <a:t>ИНТЕЛЛЕКТУАЛЬНАЯ СОБСТВЕННОСТЬ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34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АВТОРСКИЕ ПРАВА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0"/>
          </p:nvPr>
        </p:nvSpPr>
        <p:spPr>
          <a:xfrm>
            <a:off x="368484" y="5072751"/>
            <a:ext cx="1775496" cy="50214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Ст. 1255 ГК РФ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>
          <a:xfrm>
            <a:off x="359037" y="1509478"/>
            <a:ext cx="8387531" cy="356327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6400" dirty="0" smtClean="0"/>
              <a:t>Интеллектуальные </a:t>
            </a:r>
            <a:r>
              <a:rPr lang="ru-RU" sz="6400" dirty="0"/>
              <a:t>права на произведения науки, литературы и искусства </a:t>
            </a:r>
            <a:r>
              <a:rPr lang="ru-RU" sz="6400" dirty="0" smtClean="0"/>
              <a:t>являются  </a:t>
            </a:r>
            <a:r>
              <a:rPr lang="ru-RU" sz="6400" b="1" dirty="0"/>
              <a:t>авторскими </a:t>
            </a:r>
            <a:r>
              <a:rPr lang="ru-RU" sz="6400" b="1" dirty="0" smtClean="0"/>
              <a:t>правами</a:t>
            </a:r>
            <a:r>
              <a:rPr lang="ru-RU" sz="6400" dirty="0" smtClean="0"/>
              <a:t>.</a:t>
            </a:r>
            <a:endParaRPr lang="ru-RU" sz="6400" dirty="0"/>
          </a:p>
          <a:p>
            <a:pPr marL="0" indent="0">
              <a:lnSpc>
                <a:spcPct val="110000"/>
              </a:lnSpc>
              <a:buNone/>
            </a:pPr>
            <a:r>
              <a:rPr lang="ru-RU" sz="6400" dirty="0" smtClean="0"/>
              <a:t> Автору произведения принадлежат следующие права: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6400" dirty="0" smtClean="0"/>
              <a:t>исключительное </a:t>
            </a:r>
            <a:r>
              <a:rPr lang="ru-RU" sz="6400" dirty="0"/>
              <a:t>право на произведение;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6400" dirty="0" smtClean="0"/>
              <a:t>право</a:t>
            </a:r>
            <a:r>
              <a:rPr lang="ru-RU" sz="6400" dirty="0"/>
              <a:t> авторства;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6400" dirty="0" smtClean="0"/>
              <a:t>право </a:t>
            </a:r>
            <a:r>
              <a:rPr lang="ru-RU" sz="6400" dirty="0"/>
              <a:t>автора на имя;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6400" dirty="0" smtClean="0"/>
              <a:t>право</a:t>
            </a:r>
            <a:r>
              <a:rPr lang="ru-RU" sz="6400" dirty="0"/>
              <a:t> на неприкосновенность произведения;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6400" dirty="0" smtClean="0"/>
              <a:t>право</a:t>
            </a:r>
            <a:r>
              <a:rPr lang="ru-RU" sz="6400" dirty="0"/>
              <a:t> на обнародование произведения</a:t>
            </a:r>
            <a:r>
              <a:rPr lang="ru-RU" sz="6400" dirty="0" smtClean="0"/>
              <a:t>.</a:t>
            </a:r>
            <a:endParaRPr lang="ru-RU" sz="6400" dirty="0"/>
          </a:p>
        </p:txBody>
      </p:sp>
    </p:spTree>
    <p:extLst>
      <p:ext uri="{BB962C8B-B14F-4D97-AF65-F5344CB8AC3E}">
        <p14:creationId xmlns:p14="http://schemas.microsoft.com/office/powerpoint/2010/main" val="15419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АВТОРСКИЕ ПРАВА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>
          <a:xfrm>
            <a:off x="408197" y="1588137"/>
            <a:ext cx="8450667" cy="4547192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4900" dirty="0"/>
              <a:t>Авторские права распространяются как на </a:t>
            </a:r>
            <a:r>
              <a:rPr lang="ru-RU" sz="4900" b="1" dirty="0"/>
              <a:t>обнародованные</a:t>
            </a:r>
            <a:r>
              <a:rPr lang="ru-RU" sz="4900" dirty="0"/>
              <a:t>, </a:t>
            </a:r>
            <a:r>
              <a:rPr lang="ru-RU" sz="4900" dirty="0" smtClean="0"/>
              <a:t> </a:t>
            </a:r>
            <a:br>
              <a:rPr lang="ru-RU" sz="4900" dirty="0" smtClean="0"/>
            </a:br>
            <a:r>
              <a:rPr lang="ru-RU" sz="4900" dirty="0" smtClean="0"/>
              <a:t>так </a:t>
            </a:r>
            <a:r>
              <a:rPr lang="ru-RU" sz="4900" dirty="0"/>
              <a:t>и на </a:t>
            </a:r>
            <a:r>
              <a:rPr lang="ru-RU" sz="4900" b="1" dirty="0"/>
              <a:t>необнародованные</a:t>
            </a:r>
            <a:r>
              <a:rPr lang="ru-RU" sz="4900" dirty="0"/>
              <a:t> </a:t>
            </a:r>
            <a:r>
              <a:rPr lang="ru-RU" sz="4900" dirty="0" smtClean="0"/>
              <a:t>произведения</a:t>
            </a:r>
            <a:r>
              <a:rPr lang="ru-RU" sz="4900" dirty="0"/>
              <a:t>, выраженные </a:t>
            </a: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>в </a:t>
            </a:r>
            <a:r>
              <a:rPr lang="ru-RU" sz="4900" dirty="0"/>
              <a:t>какой-либо объективной </a:t>
            </a:r>
            <a:r>
              <a:rPr lang="ru-RU" sz="4900" dirty="0" smtClean="0"/>
              <a:t>форме.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ru-RU" sz="49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4900" dirty="0" smtClean="0"/>
              <a:t>Авторские </a:t>
            </a:r>
            <a:r>
              <a:rPr lang="ru-RU" sz="4900" dirty="0"/>
              <a:t>права распространяются </a:t>
            </a:r>
            <a:r>
              <a:rPr lang="ru-RU" sz="4900" b="1" dirty="0"/>
              <a:t>на часть произведения</a:t>
            </a:r>
            <a:r>
              <a:rPr lang="ru-RU" sz="4900" dirty="0"/>
              <a:t>, </a:t>
            </a: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>на </a:t>
            </a:r>
            <a:r>
              <a:rPr lang="ru-RU" sz="4900" dirty="0"/>
              <a:t>его название, на персонаж произведения, если по своему </a:t>
            </a:r>
            <a:endParaRPr lang="ru-RU" sz="49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4900" dirty="0" smtClean="0"/>
              <a:t>характеру </a:t>
            </a:r>
            <a:r>
              <a:rPr lang="ru-RU" sz="4900" dirty="0"/>
              <a:t>они могут быть признаны самостоятельным результатом творческого труда </a:t>
            </a:r>
            <a:r>
              <a:rPr lang="ru-RU" sz="4900" dirty="0" smtClean="0"/>
              <a:t>автора.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ru-RU" sz="4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4900" dirty="0" smtClean="0"/>
              <a:t>Для </a:t>
            </a:r>
            <a:r>
              <a:rPr lang="ru-RU" sz="4900" dirty="0"/>
              <a:t>возникновения, осуществления и защиты авторских прав </a:t>
            </a: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b="1" dirty="0" smtClean="0"/>
              <a:t>не </a:t>
            </a:r>
            <a:r>
              <a:rPr lang="ru-RU" sz="4900" b="1" dirty="0"/>
              <a:t>требуется регистрация </a:t>
            </a:r>
            <a:r>
              <a:rPr lang="ru-RU" sz="4900" dirty="0"/>
              <a:t>произведения или соблюдение </a:t>
            </a: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>каких-либо </a:t>
            </a:r>
            <a:r>
              <a:rPr lang="ru-RU" sz="4900" dirty="0"/>
              <a:t>иных формальностей</a:t>
            </a:r>
            <a:r>
              <a:rPr lang="ru-RU" sz="4900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ru-RU" sz="4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4900" dirty="0" smtClean="0"/>
              <a:t>Авторство</a:t>
            </a:r>
            <a:r>
              <a:rPr lang="ru-RU" sz="4900" dirty="0"/>
              <a:t>, имя автора и неприкосновенность произведения </a:t>
            </a:r>
            <a:endParaRPr lang="ru-RU" sz="49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4900" b="1" dirty="0" smtClean="0"/>
              <a:t>охраняются </a:t>
            </a:r>
            <a:r>
              <a:rPr lang="ru-RU" sz="4900" b="1" dirty="0"/>
              <a:t>бессрочно</a:t>
            </a:r>
            <a:r>
              <a:rPr lang="ru-RU" sz="4900" dirty="0"/>
              <a:t>. </a:t>
            </a:r>
            <a:endParaRPr lang="ru-RU" sz="49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4122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АВТОРСКИЕ ПРАВА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>
          <a:xfrm>
            <a:off x="250882" y="1391492"/>
            <a:ext cx="8804628" cy="486182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6400" dirty="0"/>
              <a:t>Исключительное право на произведение действует </a:t>
            </a:r>
            <a:r>
              <a:rPr lang="ru-RU" sz="6400" b="1" dirty="0"/>
              <a:t>в течение всей жизни автора и семидесяти лет после его смерти</a:t>
            </a:r>
            <a:r>
              <a:rPr lang="ru-RU" sz="6400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ru-RU" sz="6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6400" dirty="0"/>
              <a:t>Исключительное право на произведение, созданное в соавторстве, </a:t>
            </a: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dirty="0" smtClean="0"/>
              <a:t>действует </a:t>
            </a:r>
            <a:r>
              <a:rPr lang="ru-RU" sz="6400" dirty="0"/>
              <a:t>в течение всей жизни автора, пережившего других соавторов, </a:t>
            </a: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dirty="0" smtClean="0"/>
              <a:t>и </a:t>
            </a:r>
            <a:r>
              <a:rPr lang="ru-RU" sz="6400" dirty="0"/>
              <a:t>семидесяти лет после его смерти.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ru-RU" sz="6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6400" dirty="0"/>
              <a:t>После прекращения действия исключительного права произведение науки, литературы или искусства, как обнародованное, так и необнародованное, </a:t>
            </a:r>
            <a:r>
              <a:rPr lang="ru-RU" sz="6400" b="1" dirty="0"/>
              <a:t>переходит в общественное достояние</a:t>
            </a:r>
            <a:r>
              <a:rPr lang="ru-RU" sz="6400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ru-RU" sz="6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6400" dirty="0"/>
              <a:t>Произведение, перешедшее в общественное достояние, может </a:t>
            </a:r>
            <a:r>
              <a:rPr lang="ru-RU" sz="6400" b="1" dirty="0"/>
              <a:t>свободно использоваться любым лицом </a:t>
            </a:r>
            <a:r>
              <a:rPr lang="ru-RU" sz="6400" dirty="0"/>
              <a:t>без чьего-либо согласия или разрешения </a:t>
            </a: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dirty="0" smtClean="0"/>
              <a:t>и </a:t>
            </a:r>
            <a:r>
              <a:rPr lang="ru-RU" sz="6400" dirty="0"/>
              <a:t>без выплаты авторского вознаграждения. </a:t>
            </a:r>
            <a:endParaRPr lang="ru-RU" sz="6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6400" dirty="0" smtClean="0"/>
              <a:t>При </a:t>
            </a:r>
            <a:r>
              <a:rPr lang="ru-RU" sz="6400" dirty="0"/>
              <a:t>этом охраняются авторство, имя автора и неприкосновенность произведения.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38863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ОБЪЕКТЫ АВТОРСКИХ ПРАВ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>
          <a:xfrm>
            <a:off x="108156" y="1377560"/>
            <a:ext cx="8937522" cy="46496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 smtClean="0"/>
              <a:t>литературные </a:t>
            </a:r>
            <a:r>
              <a:rPr lang="ru-RU" sz="1400" dirty="0"/>
              <a:t>произведения;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драматические и музыкально-драматические произведения, сценарные произведения;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хореографические произведения и пантомимы;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музыкальные произведения с текстом или без текста;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аудиовизуальные произведения;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произведения живописи, скульптуры, графики, дизайна, графические рассказы, комиксы и другие произведения изобразительного искусства;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произведения декоративно-прикладного и сценографического искусства;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произведения архитектуры, градостроительства и садово-паркового искусства, в том числе в виде проектов, чертежей, изображений и макетов;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фотографические произведения и произведения, полученные способами, аналогичными фотографии;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географические и другие карты, планы, эскизы и пластические произведения, относящиеся к географии и к другим наукам;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 smtClean="0"/>
              <a:t>программы для ЭВМ (охраняются как литературные произведения)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производные произведения, то есть произведения, представляющие собой переработку другого произведения;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 smtClean="0"/>
              <a:t>составные </a:t>
            </a:r>
            <a:r>
              <a:rPr lang="ru-RU" sz="1400" dirty="0"/>
              <a:t>произведения, то есть произведения, представляющие собой по подбору или расположению материалов результат творческого </a:t>
            </a:r>
            <a:r>
              <a:rPr lang="ru-RU" sz="1400" dirty="0" smtClean="0"/>
              <a:t>труда </a:t>
            </a:r>
            <a:br>
              <a:rPr lang="ru-RU" sz="1400" dirty="0" smtClean="0"/>
            </a:br>
            <a:endParaRPr lang="ru-RU" sz="1400" b="1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0"/>
          </p:nvPr>
        </p:nvSpPr>
        <p:spPr>
          <a:xfrm>
            <a:off x="368484" y="6105137"/>
            <a:ext cx="1775496" cy="50214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Ст. 1259 ГК РФ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0767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FAE838A4-2623-4C8B-84EE-190EE01FC9F0}" vid="{6AE12033-44F5-49AE-9258-1A8D30BD5C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(формат 4х3)</Template>
  <TotalTime>2172</TotalTime>
  <Words>2928</Words>
  <Application>Microsoft Office PowerPoint</Application>
  <PresentationFormat>Экран (4:3)</PresentationFormat>
  <Paragraphs>295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0" baseType="lpstr">
      <vt:lpstr>Arial</vt:lpstr>
      <vt:lpstr>Calibri</vt:lpstr>
      <vt:lpstr>Calibri Light</vt:lpstr>
      <vt:lpstr>ClearSans Regular</vt:lpstr>
      <vt:lpstr>Montserrat</vt:lpstr>
      <vt:lpstr>Montserrat Black</vt:lpstr>
      <vt:lpstr>Montserrat ExtraBold</vt:lpstr>
      <vt:lpstr>Montserrat SemiBold</vt:lpstr>
      <vt:lpstr>PT Sans</vt:lpstr>
      <vt:lpstr>Times New Roman</vt:lpstr>
      <vt:lpstr>Wingdings</vt:lpstr>
      <vt:lpstr>Тема Office</vt:lpstr>
      <vt:lpstr>ОСНОВЫ ИНТЕЛЛЕКТУАЛЬНОЙ СОБСТВЕННОСТИ</vt:lpstr>
      <vt:lpstr>ИНТЕЛЛЕКТУАЛЬНАЯ СОБСТВЕННОСТЬ</vt:lpstr>
      <vt:lpstr>АВТОР</vt:lpstr>
      <vt:lpstr>ПРАВООБЛАДАТЕЛЬ</vt:lpstr>
      <vt:lpstr>ИНТЕЛЛЕКТУАЛЬНАЯ СОБСТВЕННОСТЬ</vt:lpstr>
      <vt:lpstr>АВТОРСКИЕ ПРАВА</vt:lpstr>
      <vt:lpstr>АВТОРСКИЕ ПРАВА</vt:lpstr>
      <vt:lpstr>АВТОРСКИЕ ПРАВА</vt:lpstr>
      <vt:lpstr>ОБЪЕКТЫ АВТОРСКИХ ПРАВ</vt:lpstr>
      <vt:lpstr>НЕ ЯВЛЯЮТСЯ ОБЪЕКТАМИ АВТОРСКИХ ПРАВ</vt:lpstr>
      <vt:lpstr>ПРАВА, СМЕЖНЫЕ С АВТОРСКИМИ</vt:lpstr>
      <vt:lpstr>ГОСУДАРСТВЕННАЯ РЕГИСТРАЦИЯ ПРОГРАММ ДЛЯ ЭВМ И БАЗ ДАННЫХ</vt:lpstr>
      <vt:lpstr>ОТВЕТСТВЕННОСТЬ</vt:lpstr>
      <vt:lpstr>ОТВЕТСТВЕННОСТЬ</vt:lpstr>
      <vt:lpstr>ОБЪЕКТЫ ПАТЕНТНОГО ПРАВА</vt:lpstr>
      <vt:lpstr>ОБЪЕКТЫ ПАТЕНТНОГО ПРАВА</vt:lpstr>
      <vt:lpstr>НЕ ЯВЛЯЮТСЯ ОБЪЕКТАМИ ПАТЕНТНОГО ПРАВА</vt:lpstr>
      <vt:lpstr>УСЛОВИЯ ПАТЕНТОСПОСОБНОСТИ</vt:lpstr>
      <vt:lpstr>ПАТЕНТ</vt:lpstr>
      <vt:lpstr>СРОКИ ДЕЙСТВИЯ ПАТЕНТА (Ст. 1363 ГК РФ)</vt:lpstr>
      <vt:lpstr>ПАТЕНТОВАНИЕ</vt:lpstr>
      <vt:lpstr>КОНКУРС </vt:lpstr>
      <vt:lpstr>НОУ-ХАУ (СЕКРЕТ ПРОИЗВОДСТВА)</vt:lpstr>
      <vt:lpstr>СЕЛЕКЦИОННЫЕ ДОСТИЖЕНИЯ</vt:lpstr>
      <vt:lpstr>ТОПОЛОГИИ ИНТЕГРАЛЬНЫХ МИКРОСХЕМ</vt:lpstr>
      <vt:lpstr>СРЕДСТВА ИНДИВИДУАЛИЗАЦИИ</vt:lpstr>
      <vt:lpstr>ПУБЛИКАЦИИ ВАК</vt:lpstr>
      <vt:lpstr>ОРГАНИЗАЦИИ И СЛУЖБЫ  ПО ИНТЕЛЛЕКТУАЛЬНОЙ СОБСТВЕННОСТИ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Баскакова Анна Леонидовна</dc:creator>
  <cp:lastModifiedBy>Баскакова Анна Леонидовна</cp:lastModifiedBy>
  <cp:revision>166</cp:revision>
  <dcterms:created xsi:type="dcterms:W3CDTF">2021-09-10T09:57:06Z</dcterms:created>
  <dcterms:modified xsi:type="dcterms:W3CDTF">2021-10-06T11:50:33Z</dcterms:modified>
</cp:coreProperties>
</file>